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9" r:id="rId61"/>
    <p:sldId id="324" r:id="rId62"/>
    <p:sldId id="331" r:id="rId63"/>
    <p:sldId id="332" r:id="rId64"/>
    <p:sldId id="333" r:id="rId65"/>
    <p:sldId id="327" r:id="rId66"/>
    <p:sldId id="334" r:id="rId67"/>
    <p:sldId id="351" r:id="rId68"/>
    <p:sldId id="355" r:id="rId69"/>
    <p:sldId id="335" r:id="rId70"/>
    <p:sldId id="354" r:id="rId71"/>
    <p:sldId id="356" r:id="rId72"/>
    <p:sldId id="336" r:id="rId73"/>
    <p:sldId id="337" r:id="rId74"/>
    <p:sldId id="338" r:id="rId75"/>
    <p:sldId id="339" r:id="rId76"/>
    <p:sldId id="340" r:id="rId77"/>
    <p:sldId id="341" r:id="rId78"/>
    <p:sldId id="348" r:id="rId79"/>
    <p:sldId id="342" r:id="rId80"/>
    <p:sldId id="343" r:id="rId81"/>
    <p:sldId id="344" r:id="rId82"/>
    <p:sldId id="345" r:id="rId83"/>
    <p:sldId id="346" r:id="rId84"/>
    <p:sldId id="347" r:id="rId85"/>
    <p:sldId id="349" r:id="rId86"/>
    <p:sldId id="350" r:id="rId87"/>
    <p:sldId id="352" r:id="rId88"/>
    <p:sldId id="353" r:id="rId89"/>
    <p:sldId id="296" r:id="rId90"/>
    <p:sldId id="311" r:id="rId91"/>
    <p:sldId id="320" r:id="rId92"/>
    <p:sldId id="321" r:id="rId93"/>
    <p:sldId id="325"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8/8/2023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3422414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322147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1715166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497859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19356627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138267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70</a:t>
            </a:fld>
            <a:endParaRPr/>
          </a:p>
        </p:txBody>
      </p:sp>
    </p:spTree>
    <p:extLst>
      <p:ext uri="{BB962C8B-B14F-4D97-AF65-F5344CB8AC3E}">
        <p14:creationId xmlns:p14="http://schemas.microsoft.com/office/powerpoint/2010/main" val="4268620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71</a:t>
            </a:fld>
            <a:endParaRPr/>
          </a:p>
        </p:txBody>
      </p:sp>
    </p:spTree>
    <p:extLst>
      <p:ext uri="{BB962C8B-B14F-4D97-AF65-F5344CB8AC3E}">
        <p14:creationId xmlns:p14="http://schemas.microsoft.com/office/powerpoint/2010/main" val="8962799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72</a:t>
            </a:fld>
            <a:endParaRPr/>
          </a:p>
        </p:txBody>
      </p:sp>
    </p:spTree>
    <p:extLst>
      <p:ext uri="{BB962C8B-B14F-4D97-AF65-F5344CB8AC3E}">
        <p14:creationId xmlns:p14="http://schemas.microsoft.com/office/powerpoint/2010/main" val="5573498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73</a:t>
            </a:fld>
            <a:endParaRPr/>
          </a:p>
        </p:txBody>
      </p:sp>
    </p:spTree>
    <p:extLst>
      <p:ext uri="{BB962C8B-B14F-4D97-AF65-F5344CB8AC3E}">
        <p14:creationId xmlns:p14="http://schemas.microsoft.com/office/powerpoint/2010/main" val="4844599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74</a:t>
            </a:fld>
            <a:endParaRPr/>
          </a:p>
        </p:txBody>
      </p:sp>
    </p:spTree>
    <p:extLst>
      <p:ext uri="{BB962C8B-B14F-4D97-AF65-F5344CB8AC3E}">
        <p14:creationId xmlns:p14="http://schemas.microsoft.com/office/powerpoint/2010/main" val="1929988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75</a:t>
            </a:fld>
            <a:endParaRPr/>
          </a:p>
        </p:txBody>
      </p:sp>
    </p:spTree>
    <p:extLst>
      <p:ext uri="{BB962C8B-B14F-4D97-AF65-F5344CB8AC3E}">
        <p14:creationId xmlns:p14="http://schemas.microsoft.com/office/powerpoint/2010/main" val="17179002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76</a:t>
            </a:fld>
            <a:endParaRPr/>
          </a:p>
        </p:txBody>
      </p:sp>
    </p:spTree>
    <p:extLst>
      <p:ext uri="{BB962C8B-B14F-4D97-AF65-F5344CB8AC3E}">
        <p14:creationId xmlns:p14="http://schemas.microsoft.com/office/powerpoint/2010/main" val="15103543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77</a:t>
            </a:fld>
            <a:endParaRPr/>
          </a:p>
        </p:txBody>
      </p:sp>
    </p:spTree>
    <p:extLst>
      <p:ext uri="{BB962C8B-B14F-4D97-AF65-F5344CB8AC3E}">
        <p14:creationId xmlns:p14="http://schemas.microsoft.com/office/powerpoint/2010/main" val="784091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78</a:t>
            </a:fld>
            <a:endParaRPr/>
          </a:p>
        </p:txBody>
      </p:sp>
    </p:spTree>
    <p:extLst>
      <p:ext uri="{BB962C8B-B14F-4D97-AF65-F5344CB8AC3E}">
        <p14:creationId xmlns:p14="http://schemas.microsoft.com/office/powerpoint/2010/main" val="19247937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79</a:t>
            </a:fld>
            <a:endParaRPr/>
          </a:p>
        </p:txBody>
      </p:sp>
    </p:spTree>
    <p:extLst>
      <p:ext uri="{BB962C8B-B14F-4D97-AF65-F5344CB8AC3E}">
        <p14:creationId xmlns:p14="http://schemas.microsoft.com/office/powerpoint/2010/main" val="41728916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80</a:t>
            </a:fld>
            <a:endParaRPr/>
          </a:p>
        </p:txBody>
      </p:sp>
    </p:spTree>
    <p:extLst>
      <p:ext uri="{BB962C8B-B14F-4D97-AF65-F5344CB8AC3E}">
        <p14:creationId xmlns:p14="http://schemas.microsoft.com/office/powerpoint/2010/main" val="3037976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81</a:t>
            </a:fld>
            <a:endParaRPr/>
          </a:p>
        </p:txBody>
      </p:sp>
    </p:spTree>
    <p:extLst>
      <p:ext uri="{BB962C8B-B14F-4D97-AF65-F5344CB8AC3E}">
        <p14:creationId xmlns:p14="http://schemas.microsoft.com/office/powerpoint/2010/main" val="28178830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82</a:t>
            </a:fld>
            <a:endParaRPr/>
          </a:p>
        </p:txBody>
      </p:sp>
    </p:spTree>
    <p:extLst>
      <p:ext uri="{BB962C8B-B14F-4D97-AF65-F5344CB8AC3E}">
        <p14:creationId xmlns:p14="http://schemas.microsoft.com/office/powerpoint/2010/main" val="39225388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83</a:t>
            </a:fld>
            <a:endParaRPr/>
          </a:p>
        </p:txBody>
      </p:sp>
    </p:spTree>
    <p:extLst>
      <p:ext uri="{BB962C8B-B14F-4D97-AF65-F5344CB8AC3E}">
        <p14:creationId xmlns:p14="http://schemas.microsoft.com/office/powerpoint/2010/main" val="42143931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84</a:t>
            </a:fld>
            <a:endParaRPr/>
          </a:p>
        </p:txBody>
      </p:sp>
    </p:spTree>
    <p:extLst>
      <p:ext uri="{BB962C8B-B14F-4D97-AF65-F5344CB8AC3E}">
        <p14:creationId xmlns:p14="http://schemas.microsoft.com/office/powerpoint/2010/main" val="31076329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85</a:t>
            </a:fld>
            <a:endParaRPr/>
          </a:p>
        </p:txBody>
      </p:sp>
    </p:spTree>
    <p:extLst>
      <p:ext uri="{BB962C8B-B14F-4D97-AF65-F5344CB8AC3E}">
        <p14:creationId xmlns:p14="http://schemas.microsoft.com/office/powerpoint/2010/main" val="11073375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86</a:t>
            </a:fld>
            <a:endParaRPr/>
          </a:p>
        </p:txBody>
      </p:sp>
    </p:spTree>
    <p:extLst>
      <p:ext uri="{BB962C8B-B14F-4D97-AF65-F5344CB8AC3E}">
        <p14:creationId xmlns:p14="http://schemas.microsoft.com/office/powerpoint/2010/main" val="15837329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87</a:t>
            </a:fld>
            <a:endParaRPr/>
          </a:p>
        </p:txBody>
      </p:sp>
    </p:spTree>
    <p:extLst>
      <p:ext uri="{BB962C8B-B14F-4D97-AF65-F5344CB8AC3E}">
        <p14:creationId xmlns:p14="http://schemas.microsoft.com/office/powerpoint/2010/main" val="33831843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88</a:t>
            </a:fld>
            <a:endParaRPr/>
          </a:p>
        </p:txBody>
      </p:sp>
    </p:spTree>
    <p:extLst>
      <p:ext uri="{BB962C8B-B14F-4D97-AF65-F5344CB8AC3E}">
        <p14:creationId xmlns:p14="http://schemas.microsoft.com/office/powerpoint/2010/main" val="18209271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89</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90</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91</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92</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93</a:t>
            </a:fld>
            <a:endParaRPr/>
          </a:p>
        </p:txBody>
      </p:sp>
    </p:spTree>
    <p:extLst>
      <p:ext uri="{BB962C8B-B14F-4D97-AF65-F5344CB8AC3E}">
        <p14:creationId xmlns:p14="http://schemas.microsoft.com/office/powerpoint/2010/main" val="3662158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hyperlink" Target="https://machinelearningmastery.com/difference-between-a-parameter-and-a-hyperparameter/"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hyperlink" Target="https://radiopaedia.org/articles/iteration-machine-learning?lang=us" TargetMode="Externa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0.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hyperlink" Target="https://determined.ai/assets/images/resources/AdaptiveHyperparameterTuning.pdf" TargetMode="Externa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69.png"/><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69.png"/><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determined.ai/assets/images/resources/AdaptiveHyperparameterTuning.pdf" TargetMode="Externa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hyperlink" Target="https://arxiv.org/abs/2107.00275"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93.JPG"/><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43332" y="955941"/>
            <a:ext cx="9571200" cy="5047495"/>
          </a:xfrm>
          <a:prstGeom prst="rect">
            <a:avLst/>
          </a:prstGeom>
          <a:no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fa-IR" sz="2400" dirty="0">
                <a:latin typeface="Calibri"/>
                <a:ea typeface="Calibri"/>
                <a:cs typeface="Calibri"/>
                <a:sym typeface="Calibri"/>
              </a:rPr>
              <a:t>System Set-up and Files management</a:t>
            </a: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Literature Review and Idea Generation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Discussion with Talha</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Data Acquisition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Need for Additional Suggestions</a:t>
            </a:r>
            <a:endParaRPr sz="2400" dirty="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Literature Review</a:t>
            </a:r>
            <a:endParaRPr sz="2933" b="1" dirty="0">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6863137" y="871602"/>
            <a:ext cx="5210195" cy="3046988"/>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6719805" cy="4154984"/>
          </a:xfrm>
          <a:prstGeom prst="rect">
            <a:avLst/>
          </a:prstGeom>
          <a:noFill/>
        </p:spPr>
        <p:txBody>
          <a:bodyPr wrap="square" rtlCol="0">
            <a:spAutoFit/>
          </a:bodyPr>
          <a:lstStyle/>
          <a:p>
            <a:r>
              <a:rPr lang="en-US" sz="2400" b="0" i="0" dirty="0">
                <a:effectLst/>
                <a:latin typeface="-apple-system"/>
              </a:rPr>
              <a:t>The authors: </a:t>
            </a:r>
          </a:p>
          <a:p>
            <a:pPr marL="742950" lvl="1" indent="-285750">
              <a:buFont typeface="Arial" panose="020B0604020202020204" pitchFamily="34" charset="0"/>
              <a:buChar char="•"/>
            </a:pPr>
            <a:r>
              <a:rPr lang="en-US" sz="2400" b="0" i="0" dirty="0">
                <a:effectLst/>
                <a:latin typeface="-apple-system"/>
              </a:rPr>
              <a:t>Focus on ACE satellite data. (1998 -2020)</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Used AI techniques such as machine learning and statistical inference to analyze the ACE data and gain insights into the solar wind. </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362595" y="5066956"/>
            <a:ext cx="11710737" cy="1569660"/>
          </a:xfrm>
          <a:prstGeom prst="rect">
            <a:avLst/>
          </a:prstGeom>
          <a:noFill/>
        </p:spPr>
        <p:txBody>
          <a:bodyPr wrap="square" rtlCol="0">
            <a:spAutoFit/>
          </a:bodyPr>
          <a:lstStyle/>
          <a:p>
            <a:r>
              <a:rPr lang="en-US" sz="2400" b="1" dirty="0"/>
              <a:t>Important: </a:t>
            </a:r>
            <a:r>
              <a:rPr lang="en-US" sz="2400" dirty="0"/>
              <a:t>Pre-processing</a:t>
            </a:r>
          </a:p>
          <a:p>
            <a:pPr marL="742950" lvl="1" indent="-285750">
              <a:buFont typeface="Arial" panose="020B0604020202020204" pitchFamily="34" charset="0"/>
              <a:buChar char="•"/>
            </a:pPr>
            <a:r>
              <a:rPr lang="en-US" sz="2400" dirty="0"/>
              <a:t>The magnitude of Values</a:t>
            </a:r>
          </a:p>
          <a:p>
            <a:pPr marL="742950" lvl="1" indent="-285750">
              <a:buFont typeface="Arial" panose="020B0604020202020204" pitchFamily="34" charset="0"/>
              <a:buChar char="•"/>
            </a:pPr>
            <a:r>
              <a:rPr lang="en-US" sz="2400" b="1" i="0" dirty="0">
                <a:solidFill>
                  <a:srgbClr val="000000"/>
                </a:solidFill>
                <a:effectLst/>
              </a:rPr>
              <a:t>Spread values </a:t>
            </a:r>
            <a:r>
              <a:rPr lang="en-US" sz="2400" b="0" i="0" dirty="0">
                <a:solidFill>
                  <a:srgbClr val="000000"/>
                </a:solidFill>
                <a:effectLst/>
              </a:rPr>
              <a:t>seem </a:t>
            </a:r>
            <a:r>
              <a:rPr lang="en-US" sz="2400" b="1" i="0" dirty="0">
                <a:solidFill>
                  <a:srgbClr val="000000"/>
                </a:solidFill>
                <a:effectLst/>
              </a:rPr>
              <a:t>dangerous</a:t>
            </a:r>
            <a:r>
              <a:rPr lang="en-US" sz="2400" b="0" i="0" dirty="0">
                <a:solidFill>
                  <a:srgbClr val="000000"/>
                </a:solidFill>
                <a:effectLst/>
              </a:rPr>
              <a:t> to implement in a </a:t>
            </a:r>
            <a:r>
              <a:rPr lang="en-US" sz="2400" b="1" i="0" dirty="0">
                <a:solidFill>
                  <a:srgbClr val="000000"/>
                </a:solidFill>
                <a:effectLst/>
              </a:rPr>
              <a:t>deep-learning</a:t>
            </a:r>
            <a:r>
              <a:rPr lang="en-US" sz="2400" b="0" i="0" dirty="0">
                <a:solidFill>
                  <a:srgbClr val="000000"/>
                </a:solidFill>
                <a:effectLst/>
              </a:rPr>
              <a:t> algorithm </a:t>
            </a:r>
            <a:r>
              <a:rPr lang="en-US" sz="2400" b="1" i="0" dirty="0">
                <a:solidFill>
                  <a:srgbClr val="000000"/>
                </a:solidFill>
                <a:effectLst/>
              </a:rPr>
              <a:t>without a pre-process</a:t>
            </a:r>
            <a:r>
              <a:rPr lang="en-US" sz="2400" b="0" i="0" dirty="0">
                <a:solidFill>
                  <a:srgbClr val="000000"/>
                </a:solidFill>
                <a:effectLst/>
              </a:rPr>
              <a:t>.</a:t>
            </a:r>
            <a:r>
              <a:rPr lang="en-US" sz="2400" dirty="0"/>
              <a:t> </a:t>
            </a:r>
          </a:p>
        </p:txBody>
      </p:sp>
    </p:spTree>
    <p:extLst>
      <p:ext uri="{BB962C8B-B14F-4D97-AF65-F5344CB8AC3E}">
        <p14:creationId xmlns:p14="http://schemas.microsoft.com/office/powerpoint/2010/main" val="398884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11</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08/03/2023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0847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Important Activities Undertaken During this Week</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B7071D91-B0AF-11E3-A16A-06B281E7110B}"/>
              </a:ext>
            </a:extLst>
          </p:cNvPr>
          <p:cNvSpPr txBox="1"/>
          <p:nvPr/>
        </p:nvSpPr>
        <p:spPr>
          <a:xfrm>
            <a:off x="143332" y="871602"/>
            <a:ext cx="11930000" cy="5724644"/>
          </a:xfrm>
          <a:prstGeom prst="rect">
            <a:avLst/>
          </a:prstGeom>
          <a:noFill/>
        </p:spPr>
        <p:txBody>
          <a:bodyPr wrap="square" rtlCol="0">
            <a:spAutoFit/>
          </a:bodyPr>
          <a:lstStyle/>
          <a:p>
            <a:pPr marL="285750" indent="-285750" algn="justLow">
              <a:buFont typeface="Arial" panose="020B0604020202020204" pitchFamily="34" charset="0"/>
              <a:buChar char="•"/>
            </a:pPr>
            <a:r>
              <a:rPr lang="en-US" sz="2000" b="1" dirty="0">
                <a:solidFill>
                  <a:srgbClr val="000000"/>
                </a:solidFill>
              </a:rPr>
              <a:t>Data Analysis and Code Development</a:t>
            </a:r>
          </a:p>
          <a:p>
            <a:pPr marL="742950" lvl="1" indent="-285750" algn="justLow">
              <a:buFont typeface="Arial" panose="020B0604020202020204" pitchFamily="34" charset="0"/>
              <a:buChar char="•"/>
            </a:pPr>
            <a:r>
              <a:rPr lang="en-US" b="1" dirty="0">
                <a:solidFill>
                  <a:srgbClr val="000000"/>
                </a:solidFill>
              </a:rPr>
              <a:t>Analyzing Missing Data Patterns: </a:t>
            </a:r>
            <a:r>
              <a:rPr lang="en-US" dirty="0">
                <a:solidFill>
                  <a:srgbClr val="000000"/>
                </a:solidFill>
              </a:rPr>
              <a:t>I dedicated time to work on code related to understanding the distribution of missing values across different years in our dataset. This analysis will help us gain valuable insights into potential data gaps and allow us to make informed decisions for data preprocessing.</a:t>
            </a:r>
          </a:p>
          <a:p>
            <a:pPr marL="742950" lvl="1" indent="-285750" algn="justLow">
              <a:buFont typeface="Arial" panose="020B0604020202020204" pitchFamily="34" charset="0"/>
              <a:buChar char="•"/>
            </a:pPr>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Literature Review</a:t>
            </a:r>
          </a:p>
          <a:p>
            <a:pPr marL="742950" lvl="1" indent="-285750" algn="justLow">
              <a:buFont typeface="Arial" panose="020B0604020202020204" pitchFamily="34" charset="0"/>
              <a:buChar char="•"/>
            </a:pPr>
            <a:r>
              <a:rPr lang="en-US" b="1" dirty="0">
                <a:solidFill>
                  <a:srgbClr val="000000"/>
                </a:solidFill>
              </a:rPr>
              <a:t>Researching Previous Works on Missing Data</a:t>
            </a:r>
            <a:r>
              <a:rPr lang="en-US" dirty="0">
                <a:solidFill>
                  <a:srgbClr val="000000"/>
                </a:solidFill>
              </a:rPr>
              <a:t>: I spent significant time searching and reading research papers that focus on handling missing data. By studying previous works, I aimed to learn from existing methodologies and best practices to improve our approach in dealing with missing data effectively.</a:t>
            </a:r>
          </a:p>
          <a:p>
            <a:pPr marL="742950" lvl="1" indent="-285750" algn="justLow">
              <a:buFont typeface="Arial" panose="020B0604020202020204" pitchFamily="34" charset="0"/>
              <a:buChar char="•"/>
            </a:pPr>
            <a:endParaRPr lang="en-US" dirty="0">
              <a:solidFill>
                <a:srgbClr val="000000"/>
              </a:solidFill>
            </a:endParaRPr>
          </a:p>
          <a:p>
            <a:pPr marL="742950" lvl="1" indent="-285750" algn="justLow">
              <a:buFont typeface="Arial" panose="020B0604020202020204" pitchFamily="34" charset="0"/>
              <a:buChar char="•"/>
            </a:pPr>
            <a:r>
              <a:rPr lang="en-US" b="1" dirty="0">
                <a:solidFill>
                  <a:srgbClr val="000000"/>
                </a:solidFill>
              </a:rPr>
              <a:t>Gap Identification in Space Science Research</a:t>
            </a:r>
            <a:r>
              <a:rPr lang="en-US" dirty="0">
                <a:solidFill>
                  <a:srgbClr val="000000"/>
                </a:solidFill>
              </a:rPr>
              <a:t>: While there were numerous papers discussing and comparing missing data handling methods in various fields, including healthcare, finance, and social sciences, I could not find any relevant studies specific to the field of space science. Identifying this gap in the literature is crucial as it presents an opportunity for us to contribute to the domain with our research and potentially adapt and evaluate existing methodologies from other fields to address the challenges unique to space science data.</a:t>
            </a:r>
          </a:p>
          <a:p>
            <a:pPr lvl="1" algn="justLow"/>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Hyperparameter Optimization Study</a:t>
            </a:r>
          </a:p>
          <a:p>
            <a:pPr algn="justLow"/>
            <a:r>
              <a:rPr lang="en-US" dirty="0">
                <a:solidFill>
                  <a:srgbClr val="000000"/>
                </a:solidFill>
              </a:rPr>
              <a:t>I am studying hyperparameter optimization techniques. I haven't finished it yet. These methods play a crucial role in fine-tuning machine learning models, and by enhancing our understanding of hyperparameter optimization, we can enhance the overall performance of our models.</a:t>
            </a:r>
          </a:p>
        </p:txBody>
      </p:sp>
    </p:spTree>
    <p:extLst>
      <p:ext uri="{BB962C8B-B14F-4D97-AF65-F5344CB8AC3E}">
        <p14:creationId xmlns:p14="http://schemas.microsoft.com/office/powerpoint/2010/main" val="3226302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Analyzing Missing Data Patterns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E1B149CA-B9BD-A841-8682-6782F7D0FCD6}"/>
              </a:ext>
            </a:extLst>
          </p:cNvPr>
          <p:cNvPicPr>
            <a:picLocks noChangeAspect="1"/>
          </p:cNvPicPr>
          <p:nvPr/>
        </p:nvPicPr>
        <p:blipFill>
          <a:blip r:embed="rId4"/>
          <a:stretch>
            <a:fillRect/>
          </a:stretch>
        </p:blipFill>
        <p:spPr>
          <a:xfrm>
            <a:off x="2590801" y="916943"/>
            <a:ext cx="9482532" cy="5825157"/>
          </a:xfrm>
          <a:prstGeom prst="rect">
            <a:avLst/>
          </a:prstGeom>
        </p:spPr>
      </p:pic>
    </p:spTree>
    <p:extLst>
      <p:ext uri="{BB962C8B-B14F-4D97-AF65-F5344CB8AC3E}">
        <p14:creationId xmlns:p14="http://schemas.microsoft.com/office/powerpoint/2010/main" val="3700436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FA7786E-01E2-573D-5DA2-FE80BF083033}"/>
              </a:ext>
            </a:extLst>
          </p:cNvPr>
          <p:cNvPicPr>
            <a:picLocks noChangeAspect="1"/>
          </p:cNvPicPr>
          <p:nvPr/>
        </p:nvPicPr>
        <p:blipFill>
          <a:blip r:embed="rId4"/>
          <a:stretch>
            <a:fillRect/>
          </a:stretch>
        </p:blipFill>
        <p:spPr>
          <a:xfrm>
            <a:off x="6962274" y="921869"/>
            <a:ext cx="5111058" cy="3080899"/>
          </a:xfrm>
          <a:prstGeom prst="rect">
            <a:avLst/>
          </a:prstGeom>
        </p:spPr>
      </p:pic>
      <p:sp>
        <p:nvSpPr>
          <p:cNvPr id="4" name="TextBox 3">
            <a:extLst>
              <a:ext uri="{FF2B5EF4-FFF2-40B4-BE49-F238E27FC236}">
                <a16:creationId xmlns:a16="http://schemas.microsoft.com/office/drawing/2014/main" id="{039F5A6D-BC38-DC9D-1A01-34EE05F3C028}"/>
              </a:ext>
            </a:extLst>
          </p:cNvPr>
          <p:cNvSpPr txBox="1"/>
          <p:nvPr/>
        </p:nvSpPr>
        <p:spPr>
          <a:xfrm>
            <a:off x="118666" y="921868"/>
            <a:ext cx="6787459" cy="5355312"/>
          </a:xfrm>
          <a:prstGeom prst="rect">
            <a:avLst/>
          </a:prstGeom>
          <a:noFill/>
        </p:spPr>
        <p:txBody>
          <a:bodyPr wrap="square" rtlCol="0">
            <a:spAutoFit/>
          </a:bodyPr>
          <a:lstStyle/>
          <a:p>
            <a:pPr marL="342900" indent="-342900" algn="justLow">
              <a:buFont typeface="Arial" panose="020B0604020202020204" pitchFamily="34" charset="0"/>
              <a:buChar char="•"/>
            </a:pPr>
            <a:r>
              <a:rPr lang="en-US" b="1" dirty="0">
                <a:solidFill>
                  <a:srgbClr val="0070C0"/>
                </a:solidFill>
              </a:rPr>
              <a:t>S</a:t>
            </a:r>
            <a:r>
              <a:rPr lang="en-US" dirty="0">
                <a:solidFill>
                  <a:srgbClr val="000000"/>
                </a:solidFill>
              </a:rPr>
              <a:t>ingular </a:t>
            </a:r>
            <a:r>
              <a:rPr lang="en-US" b="1" dirty="0">
                <a:solidFill>
                  <a:srgbClr val="0070C0"/>
                </a:solidFill>
              </a:rPr>
              <a:t>S</a:t>
            </a:r>
            <a:r>
              <a:rPr lang="en-US" dirty="0">
                <a:solidFill>
                  <a:srgbClr val="000000"/>
                </a:solidFill>
              </a:rPr>
              <a:t>pectrum </a:t>
            </a:r>
            <a:r>
              <a:rPr lang="en-US" b="1" dirty="0">
                <a:solidFill>
                  <a:srgbClr val="0070C0"/>
                </a:solidFill>
              </a:rPr>
              <a:t>A</a:t>
            </a:r>
            <a:r>
              <a:rPr lang="en-US" dirty="0">
                <a:solidFill>
                  <a:srgbClr val="000000"/>
                </a:solidFill>
              </a:rPr>
              <a:t>nalysis (</a:t>
            </a:r>
            <a:r>
              <a:rPr lang="en-US" b="1" dirty="0">
                <a:solidFill>
                  <a:srgbClr val="0070C0"/>
                </a:solidFill>
              </a:rPr>
              <a:t>SSA</a:t>
            </a:r>
            <a:r>
              <a:rPr lang="en-US" dirty="0">
                <a:solidFill>
                  <a:srgbClr val="000000"/>
                </a:solidFill>
              </a:rPr>
              <a:t>) is a method for filling in large gaps in the solar wind and IMF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works by reconstructing missing data using an iteratively inferred, smooth "signal" that captures coherent modes, while "noise" is discarded.</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infer smooth temporal modes of co-variability between the solar driver and the response from the existing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By combining SSA with geomagnetic indices that are time-continuous, we can fill in large gaps in the solar wind and IMF data.</a:t>
            </a:r>
          </a:p>
          <a:p>
            <a:pPr marL="342900" indent="-342900" algn="justLow">
              <a:buFont typeface="Arial" panose="020B0604020202020204" pitchFamily="34" charset="0"/>
              <a:buChar char="•"/>
            </a:pPr>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is a powerful tool for filling in gaps in data, but it is not perfect. The reconstructed data may not be as accurate as the original data, and there may be some errors.</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be used to fill in gaps in a variety of data types, not just solar wind and IMF data.</a:t>
            </a:r>
          </a:p>
        </p:txBody>
      </p:sp>
    </p:spTree>
    <p:extLst>
      <p:ext uri="{BB962C8B-B14F-4D97-AF65-F5344CB8AC3E}">
        <p14:creationId xmlns:p14="http://schemas.microsoft.com/office/powerpoint/2010/main" val="242933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B9070FB2-BE05-B657-0375-413E2E189130}"/>
              </a:ext>
            </a:extLst>
          </p:cNvPr>
          <p:cNvPicPr>
            <a:picLocks noChangeAspect="1"/>
          </p:cNvPicPr>
          <p:nvPr/>
        </p:nvPicPr>
        <p:blipFill>
          <a:blip r:embed="rId4"/>
          <a:stretch>
            <a:fillRect/>
          </a:stretch>
        </p:blipFill>
        <p:spPr>
          <a:xfrm>
            <a:off x="5847347" y="1058064"/>
            <a:ext cx="6225985" cy="1953941"/>
          </a:xfrm>
          <a:prstGeom prst="rect">
            <a:avLst/>
          </a:prstGeom>
        </p:spPr>
      </p:pic>
      <p:sp>
        <p:nvSpPr>
          <p:cNvPr id="5" name="TextBox 4">
            <a:extLst>
              <a:ext uri="{FF2B5EF4-FFF2-40B4-BE49-F238E27FC236}">
                <a16:creationId xmlns:a16="http://schemas.microsoft.com/office/drawing/2014/main" id="{9F22E766-1E5E-EE30-9768-8839AAE1156C}"/>
              </a:ext>
            </a:extLst>
          </p:cNvPr>
          <p:cNvSpPr txBox="1"/>
          <p:nvPr/>
        </p:nvSpPr>
        <p:spPr>
          <a:xfrm>
            <a:off x="143332" y="3012005"/>
            <a:ext cx="11930000" cy="3631763"/>
          </a:xfrm>
          <a:prstGeom prst="rect">
            <a:avLst/>
          </a:prstGeom>
          <a:noFill/>
        </p:spPr>
        <p:txBody>
          <a:bodyPr wrap="square" rtlCol="0">
            <a:spAutoFit/>
          </a:bodyPr>
          <a:lstStyle/>
          <a:p>
            <a:r>
              <a:rPr lang="en-US" b="1" dirty="0">
                <a:solidFill>
                  <a:srgbClr val="000000"/>
                </a:solidFill>
              </a:rPr>
              <a:t>How does the IMV-RE algorithm work, and what makes it different from other imputation methods?</a:t>
            </a:r>
          </a:p>
          <a:p>
            <a:endParaRPr lang="en-US" sz="2000" dirty="0">
              <a:latin typeface="-apple-system"/>
            </a:endParaRPr>
          </a:p>
          <a:p>
            <a:pPr marL="285750" indent="-285750" algn="justLow">
              <a:buFont typeface="Arial" panose="020B0604020202020204" pitchFamily="34" charset="0"/>
              <a:buChar char="•"/>
            </a:pPr>
            <a:r>
              <a:rPr lang="en-US" sz="1600" dirty="0">
                <a:solidFill>
                  <a:srgbClr val="000000"/>
                </a:solidFill>
              </a:rPr>
              <a:t>The IMV-RE algorithm is a novel splitting-based data imputation algorithm that can predict missing values efficiently and accurately.</a:t>
            </a:r>
          </a:p>
          <a:p>
            <a:pPr marL="285750" indent="-285750" algn="justLow">
              <a:buFont typeface="Arial" panose="020B0604020202020204" pitchFamily="34" charset="0"/>
              <a:buChar char="•"/>
            </a:pPr>
            <a:r>
              <a:rPr lang="en-US" sz="1600" dirty="0">
                <a:solidFill>
                  <a:srgbClr val="000000"/>
                </a:solidFill>
              </a:rPr>
              <a:t>The algorithm first decides the upper limit for each feature within a cluster, which is further used for imputing the missing values so that the imputed values lie much nearer to the exact values.</a:t>
            </a:r>
          </a:p>
          <a:p>
            <a:pPr marL="285750" indent="-285750" algn="justLow">
              <a:buFont typeface="Arial" panose="020B0604020202020204" pitchFamily="34" charset="0"/>
              <a:buChar char="•"/>
            </a:pPr>
            <a:r>
              <a:rPr lang="en-US" sz="1600" dirty="0">
                <a:solidFill>
                  <a:srgbClr val="000000"/>
                </a:solidFill>
              </a:rPr>
              <a:t>Unlike other imputation techniques, the IMV-RE algorithm only searches within the class to calculate the centered value for the final imputation, which makes it more efficient for real-time problems.</a:t>
            </a:r>
          </a:p>
          <a:p>
            <a:pPr marL="285750" indent="-285750" algn="justLow">
              <a:buFont typeface="Arial" panose="020B0604020202020204" pitchFamily="34" charset="0"/>
              <a:buChar char="•"/>
            </a:pPr>
            <a:r>
              <a:rPr lang="en-US" sz="1600" dirty="0">
                <a:solidFill>
                  <a:srgbClr val="000000"/>
                </a:solidFill>
              </a:rPr>
              <a:t>The proposed IMV-RE algorithm successfully abstracts the dependency of the CCMVI technique on the complete samples within a class to estimate the missing values.</a:t>
            </a:r>
          </a:p>
          <a:p>
            <a:pPr marL="285750" indent="-285750" algn="justLow">
              <a:buFont typeface="Arial" panose="020B0604020202020204" pitchFamily="34" charset="0"/>
              <a:buChar char="•"/>
            </a:pPr>
            <a:r>
              <a:rPr lang="en-US" sz="1600" dirty="0">
                <a:solidFill>
                  <a:srgbClr val="000000"/>
                </a:solidFill>
              </a:rPr>
              <a:t>The experimentation on ten benchmark datasets indicates that the proposed IMV-RE algorithm outperforms the existing techniques in sensitivity to Accuracy, Root Mean Square Error (RMSE), and Coefficient of Determination (R2).</a:t>
            </a:r>
          </a:p>
          <a:p>
            <a:pPr marL="285750" indent="-285750" algn="justLow">
              <a:buFont typeface="Arial" panose="020B0604020202020204" pitchFamily="34" charset="0"/>
              <a:buChar char="•"/>
            </a:pPr>
            <a:r>
              <a:rPr lang="en-US" sz="1600" dirty="0">
                <a:solidFill>
                  <a:srgbClr val="000000"/>
                </a:solidFill>
              </a:rPr>
              <a:t>The IMV-RE algorithm is a robust statistical MVI technique that can handle missing values in a variety of data types.</a:t>
            </a:r>
          </a:p>
          <a:p>
            <a:pPr marL="285750" indent="-285750" algn="justLow">
              <a:buFont typeface="Arial" panose="020B0604020202020204" pitchFamily="34" charset="0"/>
              <a:buChar char="•"/>
            </a:pPr>
            <a:r>
              <a:rPr lang="en-US" sz="1600" dirty="0">
                <a:solidFill>
                  <a:srgbClr val="000000"/>
                </a:solidFill>
              </a:rPr>
              <a:t>The algorithm is efficient and can be used for real-time problems.</a:t>
            </a:r>
          </a:p>
          <a:p>
            <a:pPr marL="285750" indent="-285750" algn="justLow">
              <a:buFont typeface="Arial" panose="020B0604020202020204" pitchFamily="34" charset="0"/>
              <a:buChar char="•"/>
            </a:pPr>
            <a:r>
              <a:rPr lang="en-US" sz="1600" dirty="0">
                <a:solidFill>
                  <a:srgbClr val="000000"/>
                </a:solidFill>
              </a:rPr>
              <a:t>The IMV-RE algorithm has been shown to outperform other imputation techniques in terms of accuracy, RMSE, and R2.</a:t>
            </a:r>
          </a:p>
        </p:txBody>
      </p:sp>
      <p:sp>
        <p:nvSpPr>
          <p:cNvPr id="6" name="TextBox 5">
            <a:extLst>
              <a:ext uri="{FF2B5EF4-FFF2-40B4-BE49-F238E27FC236}">
                <a16:creationId xmlns:a16="http://schemas.microsoft.com/office/drawing/2014/main" id="{7D9E443E-1A56-EF72-F475-450AA371B665}"/>
              </a:ext>
            </a:extLst>
          </p:cNvPr>
          <p:cNvSpPr txBox="1"/>
          <p:nvPr/>
        </p:nvSpPr>
        <p:spPr>
          <a:xfrm>
            <a:off x="143332" y="921869"/>
            <a:ext cx="5704015" cy="1938992"/>
          </a:xfrm>
          <a:prstGeom prst="rect">
            <a:avLst/>
          </a:prstGeom>
          <a:noFill/>
        </p:spPr>
        <p:txBody>
          <a:bodyPr wrap="square" rtlCol="0">
            <a:spAutoFit/>
          </a:bodyPr>
          <a:lstStyle/>
          <a:p>
            <a:r>
              <a:rPr lang="en-US" sz="2400" b="1" dirty="0">
                <a:solidFill>
                  <a:srgbClr val="000000"/>
                </a:solidFill>
              </a:rPr>
              <a:t>This research paper proposes a novel splitting-based </a:t>
            </a:r>
            <a:r>
              <a:rPr lang="en-US" sz="2400" b="1" dirty="0">
                <a:solidFill>
                  <a:srgbClr val="0070C0"/>
                </a:solidFill>
              </a:rPr>
              <a:t>IMV</a:t>
            </a:r>
            <a:r>
              <a:rPr lang="en-US" sz="2400" b="1" dirty="0">
                <a:solidFill>
                  <a:srgbClr val="000000"/>
                </a:solidFill>
              </a:rPr>
              <a:t>-</a:t>
            </a:r>
            <a:r>
              <a:rPr lang="en-US" sz="2400" b="1" dirty="0">
                <a:solidFill>
                  <a:srgbClr val="0070C0"/>
                </a:solidFill>
              </a:rPr>
              <a:t>RE</a:t>
            </a:r>
            <a:r>
              <a:rPr lang="en-US" sz="2400" b="1" dirty="0">
                <a:solidFill>
                  <a:srgbClr val="000000"/>
                </a:solidFill>
              </a:rPr>
              <a:t> (</a:t>
            </a:r>
            <a:r>
              <a:rPr lang="en-US" sz="2400" b="1" dirty="0">
                <a:solidFill>
                  <a:srgbClr val="0070C0"/>
                </a:solidFill>
              </a:rPr>
              <a:t>I</a:t>
            </a:r>
            <a:r>
              <a:rPr lang="en-US" sz="2400" b="1" dirty="0">
                <a:solidFill>
                  <a:srgbClr val="000000"/>
                </a:solidFill>
              </a:rPr>
              <a:t>mputing the </a:t>
            </a:r>
            <a:r>
              <a:rPr lang="en-US" sz="2400" b="1" dirty="0">
                <a:solidFill>
                  <a:srgbClr val="0070C0"/>
                </a:solidFill>
              </a:rPr>
              <a:t>M</a:t>
            </a:r>
            <a:r>
              <a:rPr lang="en-US" sz="2400" b="1" dirty="0">
                <a:solidFill>
                  <a:srgbClr val="000000"/>
                </a:solidFill>
              </a:rPr>
              <a:t>issing </a:t>
            </a:r>
            <a:r>
              <a:rPr lang="en-US" sz="2400" b="1" dirty="0">
                <a:solidFill>
                  <a:srgbClr val="0070C0"/>
                </a:solidFill>
              </a:rPr>
              <a:t>V</a:t>
            </a:r>
            <a:r>
              <a:rPr lang="en-US" sz="2400" b="1" dirty="0">
                <a:solidFill>
                  <a:srgbClr val="000000"/>
                </a:solidFill>
              </a:rPr>
              <a:t>alues in </a:t>
            </a:r>
            <a:r>
              <a:rPr lang="en-US" sz="2400" b="1" dirty="0">
                <a:solidFill>
                  <a:srgbClr val="0070C0"/>
                </a:solidFill>
              </a:rPr>
              <a:t>R</a:t>
            </a:r>
            <a:r>
              <a:rPr lang="en-US" sz="2400" b="1" dirty="0">
                <a:solidFill>
                  <a:srgbClr val="000000"/>
                </a:solidFill>
              </a:rPr>
              <a:t>eal-Time </a:t>
            </a:r>
            <a:r>
              <a:rPr lang="en-US" sz="2400" b="1" dirty="0">
                <a:solidFill>
                  <a:srgbClr val="0070C0"/>
                </a:solidFill>
              </a:rPr>
              <a:t>E</a:t>
            </a:r>
            <a:r>
              <a:rPr lang="en-US" sz="2400" b="1" dirty="0">
                <a:solidFill>
                  <a:srgbClr val="000000"/>
                </a:solidFill>
              </a:rPr>
              <a:t>nvironment) algorithm to impute different missing values within a dataset. </a:t>
            </a:r>
          </a:p>
        </p:txBody>
      </p:sp>
    </p:spTree>
    <p:extLst>
      <p:ext uri="{BB962C8B-B14F-4D97-AF65-F5344CB8AC3E}">
        <p14:creationId xmlns:p14="http://schemas.microsoft.com/office/powerpoint/2010/main" val="60366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12</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08/10/2023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12891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3961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p:nvSpPr>
          <p:cNvPr id="304" name="Rectangle 303">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6" name="Freeform: Shape 305">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8" name="Group 307">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309"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444158"/>
            <a:ext cx="7047923" cy="396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1015535" y="1816225"/>
            <a:ext cx="2671724" cy="2640820"/>
          </a:xfrm>
          <a:prstGeom prst="rect">
            <a:avLst/>
          </a:prstGeom>
        </p:spPr>
        <p:txBody>
          <a:bodyPr spcFirstLastPara="1" vert="horz" lIns="91440" tIns="45720" rIns="91440" bIns="45720" rtlCol="0" anchor="b" anchorCtr="0">
            <a:normAutofit/>
          </a:bodyPr>
          <a:lstStyle/>
          <a:p>
            <a:pPr defTabSz="521208">
              <a:lnSpc>
                <a:spcPct val="90000"/>
              </a:lnSpc>
              <a:spcBef>
                <a:spcPct val="0"/>
              </a:spcBef>
              <a:spcAft>
                <a:spcPts val="342"/>
              </a:spcAft>
              <a:buClr>
                <a:srgbClr val="D313AA"/>
              </a:buClr>
              <a:buSzPts val="3600"/>
            </a:pPr>
            <a:r>
              <a:rPr lang="en-US" sz="2508" b="1" kern="1200">
                <a:solidFill>
                  <a:schemeClr val="tx1"/>
                </a:solidFill>
                <a:latin typeface="+mj-lt"/>
                <a:ea typeface="+mj-ea"/>
                <a:cs typeface="+mj-cs"/>
              </a:rPr>
              <a:t>Hyperparameter Optimization methods</a:t>
            </a:r>
            <a:endParaRPr lang="en-US" sz="2508" b="1" kern="1200">
              <a:solidFill>
                <a:schemeClr val="tx1"/>
              </a:solidFill>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3" name="Picture 2" descr="A diagram of a model performance&#10;&#10;Description automatically generated">
            <a:extLst>
              <a:ext uri="{FF2B5EF4-FFF2-40B4-BE49-F238E27FC236}">
                <a16:creationId xmlns:a16="http://schemas.microsoft.com/office/drawing/2014/main" id="{075C4183-93F2-D3DE-B08D-6854DA978720}"/>
              </a:ext>
            </a:extLst>
          </p:cNvPr>
          <p:cNvPicPr>
            <a:picLocks noChangeAspect="1"/>
          </p:cNvPicPr>
          <p:nvPr/>
        </p:nvPicPr>
        <p:blipFill>
          <a:blip r:embed="rId3"/>
          <a:stretch>
            <a:fillRect/>
          </a:stretch>
        </p:blipFill>
        <p:spPr>
          <a:xfrm>
            <a:off x="3289744" y="1964623"/>
            <a:ext cx="4401646" cy="2409561"/>
          </a:xfrm>
          <a:prstGeom prst="rect">
            <a:avLst/>
          </a:prstGeom>
        </p:spPr>
      </p:pic>
    </p:spTree>
    <p:extLst>
      <p:ext uri="{BB962C8B-B14F-4D97-AF65-F5344CB8AC3E}">
        <p14:creationId xmlns:p14="http://schemas.microsoft.com/office/powerpoint/2010/main" val="26470213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AF1BF149-0159-4F91-9881-17D341F93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480" y="3343275"/>
            <a:ext cx="6704166" cy="339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1087E8-4C8F-5B34-0D77-FB9C232BB288}"/>
              </a:ext>
            </a:extLst>
          </p:cNvPr>
          <p:cNvSpPr txBox="1"/>
          <p:nvPr/>
        </p:nvSpPr>
        <p:spPr>
          <a:xfrm>
            <a:off x="151353" y="871603"/>
            <a:ext cx="9954671" cy="390876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400" b="1" dirty="0">
                <a:solidFill>
                  <a:srgbClr val="000000"/>
                </a:solidFill>
              </a:rPr>
              <a:t>Concepts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Hyperparameters</a:t>
            </a:r>
          </a:p>
          <a:p>
            <a:pPr marL="1143000" lvl="2" indent="-228600" rtl="0" fontAlgn="base">
              <a:spcBef>
                <a:spcPts val="0"/>
              </a:spcBef>
              <a:spcAft>
                <a:spcPts val="0"/>
              </a:spcAft>
              <a:buFont typeface="Arial" panose="020B0604020202020204" pitchFamily="34" charset="0"/>
              <a:buChar char="•"/>
            </a:pPr>
            <a:r>
              <a:rPr lang="en-US" sz="2000" dirty="0">
                <a:solidFill>
                  <a:srgbClr val="000000"/>
                </a:solidFill>
              </a:rPr>
              <a:t>Batch size, Epochs, Dropout rate, Learning Rate, Optimizers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Cross join</a:t>
            </a:r>
          </a:p>
          <a:p>
            <a:pPr lvl="1" rtl="0" fontAlgn="base">
              <a:spcBef>
                <a:spcPts val="0"/>
              </a:spcBef>
              <a:spcAft>
                <a:spcPts val="0"/>
              </a:spcAft>
            </a:pPr>
            <a:endParaRPr lang="en-US" sz="2000" dirty="0">
              <a:solidFill>
                <a:srgbClr val="000000"/>
              </a:solidFill>
            </a:endParaRPr>
          </a:p>
          <a:p>
            <a:pPr indent="-342900" fontAlgn="base">
              <a:buFont typeface="Arial" panose="020B0604020202020204" pitchFamily="34" charset="0"/>
              <a:buChar char="•"/>
            </a:pPr>
            <a:r>
              <a:rPr lang="en-US" sz="2400" b="1" dirty="0">
                <a:solidFill>
                  <a:srgbClr val="000000"/>
                </a:solidFill>
              </a:rPr>
              <a:t>Optimization methods</a:t>
            </a:r>
          </a:p>
          <a:p>
            <a:pPr marL="1200150" indent="-285750" fontAlgn="base">
              <a:buFont typeface="Arial" panose="020B0604020202020204" pitchFamily="34" charset="0"/>
              <a:buChar char="•"/>
            </a:pPr>
            <a:r>
              <a:rPr lang="en-US" sz="2000" dirty="0">
                <a:solidFill>
                  <a:srgbClr val="000000"/>
                </a:solidFill>
              </a:rPr>
              <a:t>1. Gradient-based optimization</a:t>
            </a:r>
          </a:p>
          <a:p>
            <a:pPr marL="1200150" indent="-285750" fontAlgn="base">
              <a:buFont typeface="Arial" panose="020B0604020202020204" pitchFamily="34" charset="0"/>
              <a:buChar char="•"/>
            </a:pPr>
            <a:r>
              <a:rPr lang="en-US" sz="2000" dirty="0">
                <a:solidFill>
                  <a:srgbClr val="000000"/>
                </a:solidFill>
              </a:rPr>
              <a:t>2. Grid search</a:t>
            </a:r>
          </a:p>
          <a:p>
            <a:pPr marL="1200150" indent="-285750" fontAlgn="base">
              <a:buFont typeface="Arial" panose="020B0604020202020204" pitchFamily="34" charset="0"/>
              <a:buChar char="•"/>
            </a:pPr>
            <a:r>
              <a:rPr lang="en-US" sz="2000" dirty="0">
                <a:solidFill>
                  <a:srgbClr val="000000"/>
                </a:solidFill>
              </a:rPr>
              <a:t>3. Random search</a:t>
            </a:r>
          </a:p>
          <a:p>
            <a:pPr marL="1200150" indent="-285750" fontAlgn="base">
              <a:buFont typeface="Arial" panose="020B0604020202020204" pitchFamily="34" charset="0"/>
              <a:buChar char="•"/>
            </a:pPr>
            <a:r>
              <a:rPr lang="en-US" sz="2000" dirty="0">
                <a:solidFill>
                  <a:srgbClr val="000000"/>
                </a:solidFill>
              </a:rPr>
              <a:t>4. Bayesian optimization</a:t>
            </a:r>
          </a:p>
          <a:p>
            <a:pPr marL="1200150" indent="-285750" fontAlgn="base">
              <a:buFont typeface="Arial" panose="020B0604020202020204" pitchFamily="34" charset="0"/>
              <a:buChar char="•"/>
            </a:pPr>
            <a:r>
              <a:rPr lang="en-US" sz="2000" dirty="0">
                <a:solidFill>
                  <a:srgbClr val="000000"/>
                </a:solidFill>
              </a:rPr>
              <a:t>5. Adaptive search</a:t>
            </a:r>
          </a:p>
          <a:p>
            <a:pPr marL="1200150" indent="-285750" fontAlgn="base">
              <a:buFont typeface="Arial" panose="020B0604020202020204" pitchFamily="34" charset="0"/>
              <a:buChar char="•"/>
            </a:pPr>
            <a:r>
              <a:rPr lang="en-US" sz="2000" dirty="0">
                <a:solidFill>
                  <a:srgbClr val="000000"/>
                </a:solidFill>
              </a:rPr>
              <a:t>6. Early stopping</a:t>
            </a:r>
          </a:p>
        </p:txBody>
      </p:sp>
    </p:spTree>
    <p:extLst>
      <p:ext uri="{BB962C8B-B14F-4D97-AF65-F5344CB8AC3E}">
        <p14:creationId xmlns:p14="http://schemas.microsoft.com/office/powerpoint/2010/main" val="2267131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rtl="0">
              <a:spcBef>
                <a:spcPts val="0"/>
              </a:spcBef>
              <a:spcAft>
                <a:spcPts val="0"/>
              </a:spcAft>
            </a:pPr>
            <a:r>
              <a:rPr lang="en-US" sz="2800" b="1" dirty="0">
                <a:solidFill>
                  <a:srgbClr val="D313AA"/>
                </a:solidFill>
                <a:latin typeface="Times New Roman"/>
                <a:cs typeface="Times New Roman"/>
              </a:rPr>
              <a:t>Parameter </a:t>
            </a:r>
            <a:r>
              <a:rPr lang="en-US" sz="2800" b="1" dirty="0">
                <a:solidFill>
                  <a:srgbClr val="0070C0"/>
                </a:solidFill>
                <a:latin typeface="Times New Roman"/>
                <a:cs typeface="Times New Roman"/>
              </a:rPr>
              <a:t>vs. </a:t>
            </a:r>
            <a:r>
              <a:rPr lang="en-US" sz="2800" b="1" dirty="0">
                <a:solidFill>
                  <a:srgbClr val="D313AA"/>
                </a:solidFill>
                <a:latin typeface="Times New Roman"/>
                <a:cs typeface="Times New Roman"/>
              </a:rPr>
              <a:t>Hyperparameters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C714D03-2579-C785-54DA-7E0895C6DC50}"/>
              </a:ext>
            </a:extLst>
          </p:cNvPr>
          <p:cNvSpPr txBox="1"/>
          <p:nvPr/>
        </p:nvSpPr>
        <p:spPr>
          <a:xfrm>
            <a:off x="151354" y="871602"/>
            <a:ext cx="11897314" cy="5173852"/>
          </a:xfrm>
          <a:prstGeom prst="rect">
            <a:avLst/>
          </a:prstGeom>
          <a:noFill/>
        </p:spPr>
        <p:txBody>
          <a:bodyPr wrap="square">
            <a:spAutoFit/>
          </a:bodyPr>
          <a:lstStyle/>
          <a:p>
            <a:pPr rtl="0">
              <a:spcBef>
                <a:spcPts val="0"/>
              </a:spcBef>
              <a:spcAft>
                <a:spcPts val="0"/>
              </a:spcAft>
            </a:pPr>
            <a:r>
              <a:rPr lang="en-US" b="1" dirty="0">
                <a:solidFill>
                  <a:srgbClr val="000000"/>
                </a:solidFill>
              </a:rPr>
              <a:t>In Machine Learning: </a:t>
            </a:r>
          </a:p>
          <a:p>
            <a:pPr rtl="0">
              <a:spcBef>
                <a:spcPts val="0"/>
              </a:spcBef>
              <a:spcAft>
                <a:spcPts val="0"/>
              </a:spcAft>
            </a:pPr>
            <a:endParaRPr lang="en-US" b="1"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Parameters</a:t>
            </a:r>
            <a:r>
              <a:rPr lang="en-US" dirty="0">
                <a:solidFill>
                  <a:srgbClr val="000000"/>
                </a:solidFill>
              </a:rPr>
              <a:t> are estimated from data </a:t>
            </a:r>
            <a:r>
              <a:rPr lang="en-US" dirty="0">
                <a:solidFill>
                  <a:srgbClr val="FF0000"/>
                </a:solidFill>
              </a:rPr>
              <a:t>automatically</a:t>
            </a:r>
            <a:r>
              <a:rPr lang="en-US" dirty="0">
                <a:solidFill>
                  <a:srgbClr val="000000"/>
                </a:solidFill>
              </a:rPr>
              <a:t>. (dependent variable)</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Beta(s)                  in   linear/logistic regression</a:t>
            </a:r>
          </a:p>
          <a:p>
            <a:pPr marL="1657350" lvl="3" indent="-285750" fontAlgn="base">
              <a:buFont typeface="Arial" panose="020B0604020202020204" pitchFamily="34" charset="0"/>
              <a:buChar char="•"/>
            </a:pPr>
            <a:r>
              <a:rPr lang="en-US" dirty="0">
                <a:solidFill>
                  <a:srgbClr val="000000"/>
                </a:solidFill>
              </a:rPr>
              <a:t>support vectors   in   SVM</a:t>
            </a:r>
          </a:p>
          <a:p>
            <a:pPr marL="1657350" lvl="3" indent="-285750" fontAlgn="base">
              <a:buFont typeface="Arial" panose="020B0604020202020204" pitchFamily="34" charset="0"/>
              <a:buChar char="•"/>
            </a:pPr>
            <a:r>
              <a:rPr lang="en-US" dirty="0">
                <a:solidFill>
                  <a:srgbClr val="000000"/>
                </a:solidFill>
              </a:rPr>
              <a:t>weights                 in   NN</a:t>
            </a:r>
          </a:p>
          <a:p>
            <a:pPr marL="914400" rtl="0" fontAlgn="base">
              <a:spcBef>
                <a:spcPts val="0"/>
              </a:spcBef>
              <a:spcAft>
                <a:spcPts val="0"/>
              </a:spcAft>
            </a:pPr>
            <a:endParaRPr lang="en-US"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Hyperparameters</a:t>
            </a:r>
            <a:r>
              <a:rPr lang="en-US" dirty="0">
                <a:solidFill>
                  <a:srgbClr val="000000"/>
                </a:solidFill>
              </a:rPr>
              <a:t> are set </a:t>
            </a:r>
            <a:r>
              <a:rPr lang="en-US" dirty="0">
                <a:solidFill>
                  <a:srgbClr val="0070C0"/>
                </a:solidFill>
              </a:rPr>
              <a:t>manually</a:t>
            </a:r>
            <a:r>
              <a:rPr lang="en-US" dirty="0">
                <a:solidFill>
                  <a:srgbClr val="000000"/>
                </a:solidFill>
              </a:rPr>
              <a:t> and are used in processes to help estimate model parameters. (</a:t>
            </a:r>
            <a:r>
              <a:rPr lang="en-US" u="sng" dirty="0">
                <a:solidFill>
                  <a:srgbClr val="000000"/>
                </a:solidFill>
              </a:rPr>
              <a:t>independent variable</a:t>
            </a:r>
            <a:r>
              <a:rPr lang="en-US" dirty="0">
                <a:solidFill>
                  <a:srgbClr val="000000"/>
                </a:solidFill>
              </a:rPr>
              <a:t>)</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k                       in   KNN</a:t>
            </a:r>
          </a:p>
          <a:p>
            <a:pPr marL="1657350" lvl="3" indent="-285750" fontAlgn="base">
              <a:buFont typeface="Arial" panose="020B0604020202020204" pitchFamily="34" charset="0"/>
              <a:buChar char="•"/>
            </a:pPr>
            <a:r>
              <a:rPr lang="en-US" dirty="0">
                <a:solidFill>
                  <a:srgbClr val="000000"/>
                </a:solidFill>
              </a:rPr>
              <a:t>C and sigma    in   SVM</a:t>
            </a:r>
          </a:p>
          <a:p>
            <a:pPr marL="1657350" lvl="3" indent="-285750" fontAlgn="base">
              <a:buFont typeface="Arial" panose="020B0604020202020204" pitchFamily="34" charset="0"/>
              <a:buChar char="•"/>
            </a:pPr>
            <a:r>
              <a:rPr lang="en-US" dirty="0">
                <a:solidFill>
                  <a:srgbClr val="000000"/>
                </a:solidFill>
              </a:rPr>
              <a:t>learning rate   in   NN</a:t>
            </a:r>
          </a:p>
          <a:p>
            <a:pPr algn="just" rtl="0">
              <a:spcBef>
                <a:spcPts val="0"/>
              </a:spcBef>
              <a:spcAft>
                <a:spcPts val="0"/>
              </a:spcAft>
            </a:pPr>
            <a:endParaRPr lang="en-US" dirty="0">
              <a:solidFill>
                <a:srgbClr val="000000"/>
              </a:solidFill>
            </a:endParaRPr>
          </a:p>
          <a:p>
            <a:pPr algn="just" rtl="0">
              <a:lnSpc>
                <a:spcPct val="150000"/>
              </a:lnSpc>
              <a:spcBef>
                <a:spcPts val="0"/>
              </a:spcBef>
              <a:spcAft>
                <a:spcPts val="0"/>
              </a:spcAft>
            </a:pPr>
            <a:r>
              <a:rPr lang="en-US" b="1" dirty="0">
                <a:solidFill>
                  <a:srgbClr val="000000"/>
                </a:solidFill>
              </a:rPr>
              <a:t>Do not confuse this nominal similarity:</a:t>
            </a:r>
          </a:p>
          <a:p>
            <a:pPr algn="just" rtl="0">
              <a:lnSpc>
                <a:spcPct val="150000"/>
              </a:lnSpc>
              <a:spcBef>
                <a:spcPts val="0"/>
              </a:spcBef>
              <a:spcAft>
                <a:spcPts val="0"/>
              </a:spcAft>
            </a:pPr>
            <a:r>
              <a:rPr lang="en-US" b="1" dirty="0">
                <a:solidFill>
                  <a:srgbClr val="000000"/>
                </a:solidFill>
              </a:rPr>
              <a:t>In Statistics</a:t>
            </a:r>
            <a:r>
              <a:rPr lang="en-US" dirty="0">
                <a:solidFill>
                  <a:srgbClr val="000000"/>
                </a:solidFill>
              </a:rPr>
              <a:t>: Like the Gaussian distribution parameters (mean (mu) and standard deviation (sigma)). </a:t>
            </a:r>
          </a:p>
          <a:p>
            <a:pPr algn="just" rtl="0">
              <a:lnSpc>
                <a:spcPct val="150000"/>
              </a:lnSpc>
              <a:spcBef>
                <a:spcPts val="0"/>
              </a:spcBef>
              <a:spcAft>
                <a:spcPts val="0"/>
              </a:spcAft>
            </a:pPr>
            <a:r>
              <a:rPr lang="en-US" b="1" dirty="0">
                <a:solidFill>
                  <a:srgbClr val="000000"/>
                </a:solidFill>
              </a:rPr>
              <a:t>In Programming</a:t>
            </a:r>
            <a:r>
              <a:rPr lang="en-US" dirty="0">
                <a:solidFill>
                  <a:srgbClr val="000000"/>
                </a:solidFill>
              </a:rPr>
              <a:t>: You may pass a parameter to a function. </a:t>
            </a:r>
          </a:p>
        </p:txBody>
      </p:sp>
      <p:sp>
        <p:nvSpPr>
          <p:cNvPr id="6" name="TextBox 5">
            <a:extLst>
              <a:ext uri="{FF2B5EF4-FFF2-40B4-BE49-F238E27FC236}">
                <a16:creationId xmlns:a16="http://schemas.microsoft.com/office/drawing/2014/main" id="{546659F8-60CD-7AA4-8338-9E48C7AC3360}"/>
              </a:ext>
            </a:extLst>
          </p:cNvPr>
          <p:cNvSpPr txBox="1"/>
          <p:nvPr/>
        </p:nvSpPr>
        <p:spPr>
          <a:xfrm>
            <a:off x="151354" y="6374217"/>
            <a:ext cx="11663657" cy="523220"/>
          </a:xfrm>
          <a:prstGeom prst="rect">
            <a:avLst/>
          </a:prstGeom>
          <a:noFill/>
        </p:spPr>
        <p:txBody>
          <a:bodyPr wrap="square">
            <a:spAutoFit/>
          </a:bodyPr>
          <a:lstStyle/>
          <a:p>
            <a:pPr rtl="0">
              <a:spcBef>
                <a:spcPts val="0"/>
              </a:spcBef>
              <a:spcAft>
                <a:spcPts val="0"/>
              </a:spcAft>
            </a:pPr>
            <a:r>
              <a:rPr lang="en-US" b="1" i="0" u="none" strike="noStrike" dirty="0">
                <a:solidFill>
                  <a:srgbClr val="000000"/>
                </a:solidFill>
                <a:effectLst/>
              </a:rPr>
              <a:t>Ref</a:t>
            </a:r>
            <a:r>
              <a:rPr lang="en-US" b="0" i="0" u="none" strike="noStrike" dirty="0">
                <a:solidFill>
                  <a:srgbClr val="000000"/>
                </a:solidFill>
                <a:effectLst/>
              </a:rPr>
              <a:t>: </a:t>
            </a:r>
            <a:r>
              <a:rPr lang="en-US" sz="1800" b="0" i="0" u="sng" strike="noStrike" dirty="0">
                <a:solidFill>
                  <a:srgbClr val="0070C0"/>
                </a:solidFill>
                <a:effectLst/>
                <a:hlinkClick r:id="rId4">
                  <a:extLst>
                    <a:ext uri="{A12FA001-AC4F-418D-AE19-62706E023703}">
                      <ahyp:hlinkClr xmlns:ahyp="http://schemas.microsoft.com/office/drawing/2018/hyperlinkcolor" val="tx"/>
                    </a:ext>
                  </a:extLst>
                </a:hlinkClick>
              </a:rPr>
              <a:t>https://machinelearningmastery.com/difference-between-a-parameter-and-a-hyperparameter/</a:t>
            </a:r>
            <a:r>
              <a:rPr lang="en-US" sz="1800" b="0" i="0" u="none" strike="noStrike" dirty="0">
                <a:solidFill>
                  <a:srgbClr val="0070C0"/>
                </a:solidFill>
                <a:effectLst/>
              </a:rPr>
              <a:t>  </a:t>
            </a:r>
            <a:r>
              <a:rPr lang="en-US" sz="2800" b="0" i="0" u="none" strike="noStrike" dirty="0">
                <a:solidFill>
                  <a:srgbClr val="0070C0"/>
                </a:solidFill>
                <a:effectLst/>
              </a:rPr>
              <a:t>   </a:t>
            </a:r>
            <a:endParaRPr lang="en-US" b="0" dirty="0">
              <a:solidFill>
                <a:srgbClr val="0070C0"/>
              </a:solidFill>
              <a:effectLst/>
            </a:endParaRPr>
          </a:p>
        </p:txBody>
      </p:sp>
      <p:sp>
        <p:nvSpPr>
          <p:cNvPr id="8" name="Google Shape;459;p52">
            <a:extLst>
              <a:ext uri="{FF2B5EF4-FFF2-40B4-BE49-F238E27FC236}">
                <a16:creationId xmlns:a16="http://schemas.microsoft.com/office/drawing/2014/main" id="{58B0F32A-03BF-DC5E-2973-30B9BD485F0D}"/>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6193891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Hyperparameters in neural networks</a:t>
            </a:r>
            <a:endParaRPr lang="en-US"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3BE2326-8D2C-272A-A383-52CF7F02F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8106498" cy="26354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441F8-33DA-9A4D-7097-9ECDAA50BA52}"/>
              </a:ext>
            </a:extLst>
          </p:cNvPr>
          <p:cNvSpPr txBox="1"/>
          <p:nvPr/>
        </p:nvSpPr>
        <p:spPr>
          <a:xfrm>
            <a:off x="143332" y="3664334"/>
            <a:ext cx="5855368" cy="3077766"/>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Batch size</a:t>
            </a:r>
            <a:r>
              <a:rPr lang="en-US" sz="1600" dirty="0">
                <a:solidFill>
                  <a:srgbClr val="000000"/>
                </a:solidFill>
              </a:rPr>
              <a:t>:  The number of training examples utilized in one </a:t>
            </a:r>
            <a:r>
              <a:rPr lang="en-US" sz="1600" dirty="0">
                <a:solidFill>
                  <a:srgbClr val="0070C0"/>
                </a:solidFill>
                <a:hlinkClick r:id="rId5">
                  <a:extLst>
                    <a:ext uri="{A12FA001-AC4F-418D-AE19-62706E023703}">
                      <ahyp:hlinkClr xmlns:ahyp="http://schemas.microsoft.com/office/drawing/2018/hyperlinkcolor" val="tx"/>
                    </a:ext>
                  </a:extLst>
                </a:hlinkClick>
              </a:rPr>
              <a:t>iteration</a:t>
            </a:r>
            <a:r>
              <a:rPr lang="en-US" sz="1600" dirty="0">
                <a:solidFill>
                  <a:srgbClr val="000000"/>
                </a:solidFill>
              </a:rPr>
              <a:t> (The number of batches = The number of times the algorithm's parameters are updated).</a:t>
            </a:r>
          </a:p>
          <a:p>
            <a:pPr algn="just" rtl="0">
              <a:spcBef>
                <a:spcPts val="1000"/>
              </a:spcBef>
              <a:spcAft>
                <a:spcPts val="1000"/>
              </a:spcAft>
            </a:pPr>
            <a:r>
              <a:rPr lang="en-US" sz="1600" b="1" dirty="0">
                <a:solidFill>
                  <a:srgbClr val="000000"/>
                </a:solidFill>
              </a:rPr>
              <a:t>Epochs</a:t>
            </a:r>
            <a:r>
              <a:rPr lang="en-US" sz="1600" dirty="0">
                <a:solidFill>
                  <a:srgbClr val="000000"/>
                </a:solidFill>
              </a:rPr>
              <a:t>: Indicates the number of passes of the entire training dataset the machine learning algorithm has completed.</a:t>
            </a:r>
          </a:p>
          <a:p>
            <a:pPr algn="just" rtl="0">
              <a:spcBef>
                <a:spcPts val="1000"/>
              </a:spcBef>
              <a:spcAft>
                <a:spcPts val="1000"/>
              </a:spcAft>
            </a:pPr>
            <a:r>
              <a:rPr lang="en-US" sz="1600" b="1" dirty="0">
                <a:solidFill>
                  <a:srgbClr val="000000"/>
                </a:solidFill>
              </a:rPr>
              <a:t>Embedding dim</a:t>
            </a:r>
            <a:r>
              <a:rPr lang="en-US" sz="1600" dirty="0">
                <a:solidFill>
                  <a:srgbClr val="000000"/>
                </a:solidFill>
              </a:rPr>
              <a:t>: The number of columns of the embedding layer which represents words as numbers.</a:t>
            </a:r>
          </a:p>
          <a:p>
            <a:pPr algn="just" rtl="0">
              <a:spcBef>
                <a:spcPts val="1000"/>
              </a:spcBef>
              <a:spcAft>
                <a:spcPts val="1000"/>
              </a:spcAft>
            </a:pPr>
            <a:r>
              <a:rPr lang="en-US" sz="1600" b="1" dirty="0">
                <a:solidFill>
                  <a:srgbClr val="000000"/>
                </a:solidFill>
              </a:rPr>
              <a:t>Hidden size</a:t>
            </a:r>
            <a:r>
              <a:rPr lang="en-US" sz="1600" dirty="0">
                <a:solidFill>
                  <a:srgbClr val="000000"/>
                </a:solidFill>
              </a:rPr>
              <a:t>: The number of hidden neurons which it should be between the size of the input layer and the size of the output layer.</a:t>
            </a:r>
          </a:p>
        </p:txBody>
      </p:sp>
      <p:sp>
        <p:nvSpPr>
          <p:cNvPr id="5" name="TextBox 4">
            <a:extLst>
              <a:ext uri="{FF2B5EF4-FFF2-40B4-BE49-F238E27FC236}">
                <a16:creationId xmlns:a16="http://schemas.microsoft.com/office/drawing/2014/main" id="{D111B7A0-1ED3-471F-F76B-90A7E57539CC}"/>
              </a:ext>
            </a:extLst>
          </p:cNvPr>
          <p:cNvSpPr txBox="1"/>
          <p:nvPr/>
        </p:nvSpPr>
        <p:spPr>
          <a:xfrm>
            <a:off x="6193300" y="3664334"/>
            <a:ext cx="5855368" cy="2082621"/>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Dropout rate</a:t>
            </a:r>
            <a:r>
              <a:rPr lang="en-US" sz="1600" dirty="0">
                <a:solidFill>
                  <a:srgbClr val="000000"/>
                </a:solidFill>
              </a:rPr>
              <a:t>: A regularization technique for reducing overfitting in artificial neural networks by turning off a portion of the nodes (In other words   not to update a portion of weights).</a:t>
            </a:r>
          </a:p>
          <a:p>
            <a:pPr algn="just" rtl="0">
              <a:spcBef>
                <a:spcPts val="1000"/>
              </a:spcBef>
              <a:spcAft>
                <a:spcPts val="1000"/>
              </a:spcAft>
            </a:pPr>
            <a:r>
              <a:rPr lang="en-US" sz="1600" b="1" dirty="0">
                <a:solidFill>
                  <a:srgbClr val="000000"/>
                </a:solidFill>
              </a:rPr>
              <a:t>Learning rate</a:t>
            </a:r>
            <a:r>
              <a:rPr lang="en-US" sz="1600" dirty="0">
                <a:solidFill>
                  <a:srgbClr val="000000"/>
                </a:solidFill>
              </a:rPr>
              <a:t>: Determines the step size at each iteration while moving toward a minimum of a loss function.</a:t>
            </a:r>
          </a:p>
          <a:p>
            <a:pPr algn="just" rtl="0">
              <a:spcBef>
                <a:spcPts val="1000"/>
              </a:spcBef>
              <a:spcAft>
                <a:spcPts val="1000"/>
              </a:spcAft>
            </a:pPr>
            <a:r>
              <a:rPr lang="en-US" sz="1600" b="1" dirty="0">
                <a:solidFill>
                  <a:srgbClr val="000000"/>
                </a:solidFill>
              </a:rPr>
              <a:t>Optimizer</a:t>
            </a:r>
            <a:r>
              <a:rPr lang="en-US" sz="1600" dirty="0">
                <a:solidFill>
                  <a:srgbClr val="000000"/>
                </a:solidFill>
              </a:rPr>
              <a:t>: An algorithm to optimize gradient descent.</a:t>
            </a:r>
            <a:endParaRPr lang="en-US" dirty="0"/>
          </a:p>
        </p:txBody>
      </p:sp>
    </p:spTree>
    <p:extLst>
      <p:ext uri="{BB962C8B-B14F-4D97-AF65-F5344CB8AC3E}">
        <p14:creationId xmlns:p14="http://schemas.microsoft.com/office/powerpoint/2010/main" val="5433211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Batch size, iterations, epochs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080" name="Picture 8">
            <a:extLst>
              <a:ext uri="{FF2B5EF4-FFF2-40B4-BE49-F238E27FC236}">
                <a16:creationId xmlns:a16="http://schemas.microsoft.com/office/drawing/2014/main" id="{43C9273F-D356-4FE9-CBD4-E8B275E65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5254836" cy="494896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064F329-24B4-6BDC-D824-2514FB21E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247" y="866382"/>
            <a:ext cx="4287086" cy="233628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530DF0-7D3D-6DDC-15E5-952E4AA3D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5252" y="3202669"/>
            <a:ext cx="1199772" cy="29409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E46EA1-1B5C-9E1B-6FF9-A0DA3817F835}"/>
              </a:ext>
            </a:extLst>
          </p:cNvPr>
          <p:cNvSpPr txBox="1"/>
          <p:nvPr/>
        </p:nvSpPr>
        <p:spPr>
          <a:xfrm>
            <a:off x="8996362" y="3202670"/>
            <a:ext cx="3076970" cy="3539430"/>
          </a:xfrm>
          <a:prstGeom prst="rect">
            <a:avLst/>
          </a:prstGeom>
          <a:noFill/>
        </p:spPr>
        <p:txBody>
          <a:bodyPr wrap="square">
            <a:spAutoFit/>
          </a:bodyPr>
          <a:lstStyle/>
          <a:p>
            <a:pPr rtl="0">
              <a:spcBef>
                <a:spcPts val="0"/>
              </a:spcBef>
              <a:spcAft>
                <a:spcPts val="0"/>
              </a:spcAft>
            </a:pPr>
            <a:r>
              <a:rPr lang="en-US" sz="1600" b="1" dirty="0">
                <a:solidFill>
                  <a:srgbClr val="000000"/>
                </a:solidFill>
              </a:rPr>
              <a:t>Epoch: </a:t>
            </a:r>
          </a:p>
          <a:p>
            <a:pPr rtl="0">
              <a:spcBef>
                <a:spcPts val="0"/>
              </a:spcBef>
              <a:spcAft>
                <a:spcPts val="0"/>
              </a:spcAft>
            </a:pPr>
            <a:r>
              <a:rPr lang="en-US" sz="1600" dirty="0">
                <a:solidFill>
                  <a:srgbClr val="000000"/>
                </a:solidFill>
              </a:rPr>
              <a:t>The number of practicing the painting.</a:t>
            </a:r>
          </a:p>
          <a:p>
            <a:pPr rtl="0">
              <a:spcBef>
                <a:spcPts val="0"/>
              </a:spcBef>
              <a:spcAft>
                <a:spcPts val="0"/>
              </a:spcAft>
            </a:pPr>
            <a:br>
              <a:rPr lang="en-US" sz="1600" dirty="0">
                <a:solidFill>
                  <a:srgbClr val="000000"/>
                </a:solidFill>
              </a:rPr>
            </a:br>
            <a:r>
              <a:rPr lang="en-US" sz="1600" b="1" dirty="0">
                <a:solidFill>
                  <a:srgbClr val="000000"/>
                </a:solidFill>
              </a:rPr>
              <a:t>Pros:</a:t>
            </a:r>
          </a:p>
          <a:p>
            <a:pPr rtl="0">
              <a:spcBef>
                <a:spcPts val="0"/>
              </a:spcBef>
              <a:spcAft>
                <a:spcPts val="0"/>
              </a:spcAft>
            </a:pPr>
            <a:r>
              <a:rPr lang="en-US" sz="1600" dirty="0">
                <a:solidFill>
                  <a:srgbClr val="000000"/>
                </a:solidFill>
              </a:rPr>
              <a:t>Improve the accuracy = improve the painting</a:t>
            </a:r>
          </a:p>
          <a:p>
            <a:pPr rtl="0">
              <a:spcBef>
                <a:spcPts val="0"/>
              </a:spcBef>
              <a:spcAft>
                <a:spcPts val="0"/>
              </a:spcAft>
            </a:pPr>
            <a:br>
              <a:rPr lang="en-US" sz="1600" dirty="0">
                <a:solidFill>
                  <a:srgbClr val="000000"/>
                </a:solidFill>
              </a:rPr>
            </a:br>
            <a:r>
              <a:rPr lang="en-US" sz="1600" b="1" dirty="0">
                <a:solidFill>
                  <a:srgbClr val="000000"/>
                </a:solidFill>
              </a:rPr>
              <a:t>Cons:</a:t>
            </a:r>
          </a:p>
          <a:p>
            <a:pPr rtl="0">
              <a:spcBef>
                <a:spcPts val="0"/>
              </a:spcBef>
              <a:spcAft>
                <a:spcPts val="0"/>
              </a:spcAft>
            </a:pPr>
            <a:r>
              <a:rPr lang="en-US" sz="1600" dirty="0">
                <a:solidFill>
                  <a:srgbClr val="000000"/>
                </a:solidFill>
              </a:rPr>
              <a:t>- Computational cost = Artist salary</a:t>
            </a:r>
          </a:p>
          <a:p>
            <a:pPr rtl="0">
              <a:spcBef>
                <a:spcPts val="0"/>
              </a:spcBef>
              <a:spcAft>
                <a:spcPts val="0"/>
              </a:spcAft>
            </a:pPr>
            <a:br>
              <a:rPr lang="en-US" sz="1600" dirty="0">
                <a:solidFill>
                  <a:srgbClr val="000000"/>
                </a:solidFill>
              </a:rPr>
            </a:br>
            <a:r>
              <a:rPr lang="en-US" sz="1600" dirty="0">
                <a:solidFill>
                  <a:srgbClr val="000000"/>
                </a:solidFill>
              </a:rPr>
              <a:t>- Overfitting: Learning one kind of tree well but not experienced on the other trees.</a:t>
            </a:r>
          </a:p>
        </p:txBody>
      </p:sp>
      <p:sp>
        <p:nvSpPr>
          <p:cNvPr id="6" name="TextBox 5">
            <a:extLst>
              <a:ext uri="{FF2B5EF4-FFF2-40B4-BE49-F238E27FC236}">
                <a16:creationId xmlns:a16="http://schemas.microsoft.com/office/drawing/2014/main" id="{038EA7AD-9114-B3E2-433D-99DB11420399}"/>
              </a:ext>
            </a:extLst>
          </p:cNvPr>
          <p:cNvSpPr txBox="1"/>
          <p:nvPr/>
        </p:nvSpPr>
        <p:spPr>
          <a:xfrm>
            <a:off x="151354" y="5911103"/>
            <a:ext cx="6181724" cy="830997"/>
          </a:xfrm>
          <a:prstGeom prst="rect">
            <a:avLst/>
          </a:prstGeom>
          <a:noFill/>
        </p:spPr>
        <p:txBody>
          <a:bodyPr wrap="square">
            <a:spAutoFit/>
          </a:bodyPr>
          <a:lstStyle/>
          <a:p>
            <a:pPr rtl="0">
              <a:spcBef>
                <a:spcPts val="0"/>
              </a:spcBef>
              <a:spcAft>
                <a:spcPts val="0"/>
              </a:spcAft>
            </a:pPr>
            <a:r>
              <a:rPr lang="en-US" sz="1600" b="1" dirty="0">
                <a:solidFill>
                  <a:srgbClr val="000000"/>
                </a:solidFill>
              </a:rPr>
              <a:t>Batch size: </a:t>
            </a:r>
          </a:p>
          <a:p>
            <a:pPr indent="457200" rtl="0">
              <a:spcBef>
                <a:spcPts val="0"/>
              </a:spcBef>
              <a:spcAft>
                <a:spcPts val="0"/>
              </a:spcAft>
            </a:pPr>
            <a:r>
              <a:rPr lang="en-US" sz="1600" dirty="0">
                <a:solidFill>
                  <a:srgbClr val="000000"/>
                </a:solidFill>
              </a:rPr>
              <a:t>The number of English words we can memorize every day. </a:t>
            </a:r>
          </a:p>
          <a:p>
            <a:pPr indent="457200" rtl="0">
              <a:spcBef>
                <a:spcPts val="0"/>
              </a:spcBef>
              <a:spcAft>
                <a:spcPts val="0"/>
              </a:spcAft>
            </a:pPr>
            <a:r>
              <a:rPr lang="en-US" sz="1600" dirty="0">
                <a:solidFill>
                  <a:srgbClr val="000000"/>
                </a:solidFill>
              </a:rPr>
              <a:t>(words=6, batch size=2, iteration=3)</a:t>
            </a:r>
          </a:p>
        </p:txBody>
      </p:sp>
    </p:spTree>
    <p:extLst>
      <p:ext uri="{BB962C8B-B14F-4D97-AF65-F5344CB8AC3E}">
        <p14:creationId xmlns:p14="http://schemas.microsoft.com/office/powerpoint/2010/main" val="140527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Cross</a:t>
            </a:r>
            <a:r>
              <a:rPr lang="en-US" sz="1800" b="1" i="0" u="none" strike="noStrike" dirty="0">
                <a:solidFill>
                  <a:srgbClr val="D313AA"/>
                </a:solidFill>
                <a:effectLst/>
                <a:latin typeface="Times New Roman" panose="02020603050405020304" pitchFamily="18" charset="0"/>
              </a:rPr>
              <a:t> </a:t>
            </a:r>
            <a:r>
              <a:rPr lang="en-US" sz="2800" b="1" dirty="0">
                <a:solidFill>
                  <a:srgbClr val="D313AA"/>
                </a:solidFill>
                <a:latin typeface="Times New Roman" panose="02020603050405020304" pitchFamily="18" charset="0"/>
              </a:rPr>
              <a:t>join</a:t>
            </a:r>
            <a:endParaRPr sz="2800" b="1" dirty="0">
              <a:solidFill>
                <a:srgbClr val="D313AA"/>
              </a:solidFill>
              <a:latin typeface="Times New Roman" panose="02020603050405020304" pitchFamily="18" charset="0"/>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098" name="Picture 2">
            <a:extLst>
              <a:ext uri="{FF2B5EF4-FFF2-40B4-BE49-F238E27FC236}">
                <a16:creationId xmlns:a16="http://schemas.microsoft.com/office/drawing/2014/main" id="{18F5C69C-669C-BF35-740D-E60777558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28479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E46E3F9-95CD-40E7-9CB0-1BB8221C4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2866179"/>
            <a:ext cx="11921978" cy="38759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85F77CF-3EB4-5D53-C9FB-8F905F5137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3" t="13887" r="-853" b="14539"/>
          <a:stretch/>
        </p:blipFill>
        <p:spPr bwMode="auto">
          <a:xfrm>
            <a:off x="8472612" y="871602"/>
            <a:ext cx="1553952" cy="867607"/>
          </a:xfrm>
          <a:prstGeom prst="rect">
            <a:avLst/>
          </a:prstGeom>
          <a:noFill/>
          <a:extLst>
            <a:ext uri="{909E8E84-426E-40DD-AFC4-6F175D3DCCD1}">
              <a14:hiddenFill xmlns:a14="http://schemas.microsoft.com/office/drawing/2010/main">
                <a:solidFill>
                  <a:srgbClr val="FFFFFF"/>
                </a:solidFill>
              </a14:hiddenFill>
            </a:ext>
          </a:extLst>
        </p:spPr>
      </p:pic>
      <p:sp>
        <p:nvSpPr>
          <p:cNvPr id="2" name="Callout: Down Arrow 1">
            <a:extLst>
              <a:ext uri="{FF2B5EF4-FFF2-40B4-BE49-F238E27FC236}">
                <a16:creationId xmlns:a16="http://schemas.microsoft.com/office/drawing/2014/main" id="{7E92C3FA-809F-3B16-8BCF-55A65CBB65D7}"/>
              </a:ext>
            </a:extLst>
          </p:cNvPr>
          <p:cNvSpPr/>
          <p:nvPr/>
        </p:nvSpPr>
        <p:spPr>
          <a:xfrm>
            <a:off x="8309811" y="1824860"/>
            <a:ext cx="3441032" cy="1041320"/>
          </a:xfrm>
          <a:prstGeom prst="downArrowCallout">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u="none" strike="noStrike" dirty="0">
                <a:solidFill>
                  <a:srgbClr val="000000"/>
                </a:solidFill>
                <a:effectLst/>
                <a:latin typeface="Arial" panose="020B0604020202020204" pitchFamily="34" charset="0"/>
              </a:rPr>
              <a:t>4 * 4 * 4 * 4 * 9 * 4 * 9 = </a:t>
            </a:r>
            <a:r>
              <a:rPr lang="en-US" sz="1800" b="1" i="0" u="none" strike="noStrike" dirty="0">
                <a:solidFill>
                  <a:srgbClr val="000000"/>
                </a:solidFill>
                <a:effectLst/>
                <a:latin typeface="Arial" panose="020B0604020202020204" pitchFamily="34" charset="0"/>
              </a:rPr>
              <a:t>82,944</a:t>
            </a:r>
            <a:endParaRPr lang="en-US" b="0" dirty="0">
              <a:effectLst/>
            </a:endParaRPr>
          </a:p>
        </p:txBody>
      </p:sp>
      <p:sp>
        <p:nvSpPr>
          <p:cNvPr id="3" name="Arrow: Right 2">
            <a:extLst>
              <a:ext uri="{FF2B5EF4-FFF2-40B4-BE49-F238E27FC236}">
                <a16:creationId xmlns:a16="http://schemas.microsoft.com/office/drawing/2014/main" id="{161AA5EB-A6D3-EA0B-78A1-C7931375C3F2}"/>
              </a:ext>
            </a:extLst>
          </p:cNvPr>
          <p:cNvSpPr/>
          <p:nvPr/>
        </p:nvSpPr>
        <p:spPr>
          <a:xfrm>
            <a:off x="441157" y="1824860"/>
            <a:ext cx="1138989" cy="673768"/>
          </a:xfrm>
          <a:prstGeom prst="rightArrow">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 2 = </a:t>
            </a:r>
            <a:r>
              <a:rPr lang="en-US" b="1" dirty="0">
                <a:solidFill>
                  <a:schemeClr val="tx1"/>
                </a:solidFill>
              </a:rPr>
              <a:t>6</a:t>
            </a:r>
          </a:p>
        </p:txBody>
      </p:sp>
    </p:spTree>
    <p:extLst>
      <p:ext uri="{BB962C8B-B14F-4D97-AF65-F5344CB8AC3E}">
        <p14:creationId xmlns:p14="http://schemas.microsoft.com/office/powerpoint/2010/main" val="4872407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E09B978-BA76-ABC8-25DD-1E036F1892B1}"/>
              </a:ext>
            </a:extLst>
          </p:cNvPr>
          <p:cNvSpPr txBox="1"/>
          <p:nvPr/>
        </p:nvSpPr>
        <p:spPr>
          <a:xfrm>
            <a:off x="143332" y="913487"/>
            <a:ext cx="6096000" cy="1938992"/>
          </a:xfrm>
          <a:prstGeom prst="rect">
            <a:avLst/>
          </a:prstGeom>
          <a:noFill/>
        </p:spPr>
        <p:txBody>
          <a:bodyPr wrap="square">
            <a:spAutoFit/>
          </a:bodyPr>
          <a:lstStyle/>
          <a:p>
            <a:pPr rtl="0">
              <a:spcBef>
                <a:spcPts val="0"/>
              </a:spcBef>
              <a:spcAft>
                <a:spcPts val="0"/>
              </a:spcAft>
            </a:pPr>
            <a:r>
              <a:rPr lang="en-US" sz="2000" b="1" dirty="0">
                <a:solidFill>
                  <a:srgbClr val="000000"/>
                </a:solidFill>
              </a:rPr>
              <a:t>1. Gradient-based optimization</a:t>
            </a:r>
          </a:p>
          <a:p>
            <a:pPr rtl="0">
              <a:spcBef>
                <a:spcPts val="0"/>
              </a:spcBef>
              <a:spcAft>
                <a:spcPts val="0"/>
              </a:spcAft>
            </a:pPr>
            <a:r>
              <a:rPr lang="en-US" sz="2000" b="1" dirty="0">
                <a:solidFill>
                  <a:srgbClr val="000000"/>
                </a:solidFill>
              </a:rPr>
              <a:t>2. Grid search</a:t>
            </a:r>
          </a:p>
          <a:p>
            <a:pPr rtl="0">
              <a:spcBef>
                <a:spcPts val="0"/>
              </a:spcBef>
              <a:spcAft>
                <a:spcPts val="0"/>
              </a:spcAft>
            </a:pPr>
            <a:r>
              <a:rPr lang="en-US" sz="2000" b="1" dirty="0">
                <a:solidFill>
                  <a:srgbClr val="000000"/>
                </a:solidFill>
              </a:rPr>
              <a:t>3. Random search</a:t>
            </a:r>
          </a:p>
          <a:p>
            <a:pPr rtl="0">
              <a:spcBef>
                <a:spcPts val="0"/>
              </a:spcBef>
              <a:spcAft>
                <a:spcPts val="0"/>
              </a:spcAft>
            </a:pPr>
            <a:r>
              <a:rPr lang="en-US" sz="2000" b="1" dirty="0">
                <a:solidFill>
                  <a:srgbClr val="000000"/>
                </a:solidFill>
              </a:rPr>
              <a:t>4. Bayesian optimization</a:t>
            </a:r>
          </a:p>
          <a:p>
            <a:pPr rtl="0">
              <a:spcBef>
                <a:spcPts val="0"/>
              </a:spcBef>
              <a:spcAft>
                <a:spcPts val="0"/>
              </a:spcAft>
            </a:pPr>
            <a:r>
              <a:rPr lang="en-US" sz="2000" b="1" dirty="0">
                <a:solidFill>
                  <a:srgbClr val="000000"/>
                </a:solidFill>
              </a:rPr>
              <a:t>5. Adaptive search</a:t>
            </a:r>
          </a:p>
          <a:p>
            <a:pPr rtl="0">
              <a:spcBef>
                <a:spcPts val="0"/>
              </a:spcBef>
              <a:spcAft>
                <a:spcPts val="0"/>
              </a:spcAft>
            </a:pPr>
            <a:r>
              <a:rPr lang="en-US" sz="2000" b="1" dirty="0">
                <a:solidFill>
                  <a:srgbClr val="000000"/>
                </a:solidFill>
              </a:rPr>
              <a:t>6. Early stopping</a:t>
            </a:r>
          </a:p>
        </p:txBody>
      </p:sp>
      <p:pic>
        <p:nvPicPr>
          <p:cNvPr id="5122" name="Picture 2">
            <a:extLst>
              <a:ext uri="{FF2B5EF4-FFF2-40B4-BE49-F238E27FC236}">
                <a16:creationId xmlns:a16="http://schemas.microsoft.com/office/drawing/2014/main" id="{6B1672C8-9BCC-F512-8061-2937FB494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54" y="3172338"/>
            <a:ext cx="8181975" cy="2424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2F3F43-F23E-19BD-D911-B656C1E14BA3}"/>
              </a:ext>
            </a:extLst>
          </p:cNvPr>
          <p:cNvSpPr txBox="1"/>
          <p:nvPr/>
        </p:nvSpPr>
        <p:spPr>
          <a:xfrm>
            <a:off x="151354" y="5861621"/>
            <a:ext cx="11930000" cy="923330"/>
          </a:xfrm>
          <a:prstGeom prst="rect">
            <a:avLst/>
          </a:prstGeom>
          <a:noFill/>
        </p:spPr>
        <p:txBody>
          <a:bodyPr wrap="square">
            <a:spAutoFit/>
          </a:bodyPr>
          <a:lstStyle/>
          <a:p>
            <a:pPr rtl="0">
              <a:spcBef>
                <a:spcPts val="0"/>
              </a:spcBef>
              <a:spcAft>
                <a:spcPts val="0"/>
              </a:spcAft>
            </a:pPr>
            <a:r>
              <a:rPr lang="da-DK" b="1" dirty="0">
                <a:solidFill>
                  <a:srgbClr val="000000"/>
                </a:solidFill>
              </a:rPr>
              <a:t>Ref: </a:t>
            </a:r>
          </a:p>
          <a:p>
            <a:pPr indent="457200" rtl="0">
              <a:spcBef>
                <a:spcPts val="0"/>
              </a:spcBef>
              <a:spcAft>
                <a:spcPts val="0"/>
              </a:spcAft>
            </a:pPr>
            <a:r>
              <a:rPr lang="da-DK" dirty="0">
                <a:solidFill>
                  <a:srgbClr val="000000"/>
                </a:solidFill>
              </a:rPr>
              <a:t>Hyperparameter optimization   </a:t>
            </a:r>
            <a:r>
              <a:rPr lang="da-DK" dirty="0">
                <a:solidFill>
                  <a:srgbClr val="0070C0"/>
                </a:solidFill>
                <a:hlinkClick r:id="rId5">
                  <a:extLst>
                    <a:ext uri="{A12FA001-AC4F-418D-AE19-62706E023703}">
                      <ahyp:hlinkClr xmlns:ahyp="http://schemas.microsoft.com/office/drawing/2018/hyperlinkcolor" val="tx"/>
                    </a:ext>
                  </a:extLst>
                </a:hlinkClick>
              </a:rPr>
              <a:t>https://en.wikipedia.org/wiki/Hyperparameter_optimization</a:t>
            </a:r>
            <a:r>
              <a:rPr lang="da-DK" dirty="0">
                <a:solidFill>
                  <a:srgbClr val="0070C0"/>
                </a:solidFill>
              </a:rPr>
              <a:t> </a:t>
            </a:r>
            <a:r>
              <a:rPr lang="da-DK" dirty="0">
                <a:solidFill>
                  <a:srgbClr val="000000"/>
                </a:solidFill>
              </a:rPr>
              <a:t>    </a:t>
            </a:r>
          </a:p>
          <a:p>
            <a:pPr indent="457200" rtl="0">
              <a:spcBef>
                <a:spcPts val="0"/>
              </a:spcBef>
              <a:spcAft>
                <a:spcPts val="0"/>
              </a:spcAft>
            </a:pPr>
            <a:r>
              <a:rPr lang="da-DK" dirty="0">
                <a:solidFill>
                  <a:srgbClr val="000000"/>
                </a:solidFill>
              </a:rPr>
              <a:t>Adaptive Hyperparameter Tuning  </a:t>
            </a:r>
            <a:r>
              <a:rPr lang="da-DK" dirty="0">
                <a:solidFill>
                  <a:srgbClr val="0070C0"/>
                </a:solidFill>
                <a:hlinkClick r:id="rId6">
                  <a:extLst>
                    <a:ext uri="{A12FA001-AC4F-418D-AE19-62706E023703}">
                      <ahyp:hlinkClr xmlns:ahyp="http://schemas.microsoft.com/office/drawing/2018/hyperlinkcolor" val="tx"/>
                    </a:ext>
                  </a:extLst>
                </a:hlinkClick>
              </a:rPr>
              <a:t>https://determined.ai/assets/images/resources/AdaptiveHyperparameterTuning.pdf</a:t>
            </a:r>
            <a:r>
              <a:rPr lang="da-DK" dirty="0">
                <a:solidFill>
                  <a:srgbClr val="0070C0"/>
                </a:solidFill>
              </a:rPr>
              <a:t> </a:t>
            </a:r>
          </a:p>
        </p:txBody>
      </p:sp>
      <p:sp>
        <p:nvSpPr>
          <p:cNvPr id="2" name="Google Shape;459;p52">
            <a:extLst>
              <a:ext uri="{FF2B5EF4-FFF2-40B4-BE49-F238E27FC236}">
                <a16:creationId xmlns:a16="http://schemas.microsoft.com/office/drawing/2014/main" id="{20AF0CEF-BDDB-1250-B275-E2841FF85571}"/>
              </a:ext>
            </a:extLst>
          </p:cNvPr>
          <p:cNvSpPr/>
          <p:nvPr/>
        </p:nvSpPr>
        <p:spPr>
          <a:xfrm>
            <a:off x="151354" y="5861621"/>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137825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6148" name="Picture 4">
            <a:extLst>
              <a:ext uri="{FF2B5EF4-FFF2-40B4-BE49-F238E27FC236}">
                <a16:creationId xmlns:a16="http://schemas.microsoft.com/office/drawing/2014/main" id="{399D9A27-A456-7C21-DAF9-75F0BACCE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 y="1614271"/>
            <a:ext cx="9267825"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2A856-3035-50E4-7882-75B71A356025}"/>
              </a:ext>
            </a:extLst>
          </p:cNvPr>
          <p:cNvSpPr txBox="1"/>
          <p:nvPr/>
        </p:nvSpPr>
        <p:spPr>
          <a:xfrm>
            <a:off x="143332" y="3285700"/>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
        <p:nvSpPr>
          <p:cNvPr id="5" name="TextBox 4">
            <a:extLst>
              <a:ext uri="{FF2B5EF4-FFF2-40B4-BE49-F238E27FC236}">
                <a16:creationId xmlns:a16="http://schemas.microsoft.com/office/drawing/2014/main" id="{06C06BEE-13D6-1A79-F503-B14C66B3B590}"/>
              </a:ext>
            </a:extLst>
          </p:cNvPr>
          <p:cNvSpPr txBox="1"/>
          <p:nvPr/>
        </p:nvSpPr>
        <p:spPr>
          <a:xfrm>
            <a:off x="143332" y="6211669"/>
            <a:ext cx="11292739"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i="0" u="none" strike="noStrike" dirty="0">
                <a:solidFill>
                  <a:srgbClr val="000000"/>
                </a:solidFill>
                <a:effectLst/>
              </a:rPr>
              <a:t>:</a:t>
            </a:r>
            <a:r>
              <a:rPr lang="en-US" sz="1800" b="1" i="0" u="none" strike="noStrike" dirty="0">
                <a:solidFill>
                  <a:srgbClr val="000000"/>
                </a:solidFill>
                <a:effectLst/>
              </a:rPr>
              <a:t>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b="0" dirty="0">
              <a:effectLst/>
            </a:endParaRPr>
          </a:p>
        </p:txBody>
      </p:sp>
      <p:sp>
        <p:nvSpPr>
          <p:cNvPr id="2" name="Google Shape;459;p52">
            <a:extLst>
              <a:ext uri="{FF2B5EF4-FFF2-40B4-BE49-F238E27FC236}">
                <a16:creationId xmlns:a16="http://schemas.microsoft.com/office/drawing/2014/main" id="{D6428268-7DAB-2093-7E3B-F1799703D8B4}"/>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856AEB94-4A57-F4E6-6752-0E853CE1EEC2}"/>
              </a:ext>
            </a:extLst>
          </p:cNvPr>
          <p:cNvSpPr txBox="1"/>
          <p:nvPr/>
        </p:nvSpPr>
        <p:spPr>
          <a:xfrm>
            <a:off x="163931" y="938501"/>
            <a:ext cx="9529010" cy="523220"/>
          </a:xfrm>
          <a:prstGeom prst="rect">
            <a:avLst/>
          </a:prstGeom>
          <a:noFill/>
        </p:spPr>
        <p:txBody>
          <a:bodyPr wrap="square" rtlCol="0">
            <a:spAutoFit/>
          </a:bodyPr>
          <a:lstStyle/>
          <a:p>
            <a:r>
              <a:rPr lang="en-US" sz="2800" b="1" dirty="0"/>
              <a:t>An overview of gradient descent optimization algorithms</a:t>
            </a:r>
          </a:p>
        </p:txBody>
      </p:sp>
    </p:spTree>
    <p:extLst>
      <p:ext uri="{BB962C8B-B14F-4D97-AF65-F5344CB8AC3E}">
        <p14:creationId xmlns:p14="http://schemas.microsoft.com/office/powerpoint/2010/main" val="18333533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pic>
        <p:nvPicPr>
          <p:cNvPr id="7170" name="Picture 2">
            <a:extLst>
              <a:ext uri="{FF2B5EF4-FFF2-40B4-BE49-F238E27FC236}">
                <a16:creationId xmlns:a16="http://schemas.microsoft.com/office/drawing/2014/main" id="{0EC14A82-6A62-4EEA-6BC8-DE5903215E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55" b="2698"/>
          <a:stretch/>
        </p:blipFill>
        <p:spPr bwMode="auto">
          <a:xfrm>
            <a:off x="151354" y="921869"/>
            <a:ext cx="5331699" cy="2406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DA1012-2F89-948F-31F4-C7220BC7E876}"/>
              </a:ext>
            </a:extLst>
          </p:cNvPr>
          <p:cNvSpPr txBox="1"/>
          <p:nvPr/>
        </p:nvSpPr>
        <p:spPr>
          <a:xfrm>
            <a:off x="151354" y="6166508"/>
            <a:ext cx="11921978"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1D9542B6-B775-E863-E724-0B66C1EE81CF}"/>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BFBE90F3-4273-9496-97A7-7A3C807DBC1D}"/>
              </a:ext>
            </a:extLst>
          </p:cNvPr>
          <p:cNvSpPr txBox="1"/>
          <p:nvPr/>
        </p:nvSpPr>
        <p:spPr>
          <a:xfrm>
            <a:off x="143332" y="3373931"/>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Tree>
    <p:extLst>
      <p:ext uri="{BB962C8B-B14F-4D97-AF65-F5344CB8AC3E}">
        <p14:creationId xmlns:p14="http://schemas.microsoft.com/office/powerpoint/2010/main" val="1632351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FF"/>
                </a:solidFill>
                <a:effectLst/>
                <a:latin typeface="Times New Roman" panose="02020603050405020304" pitchFamily="18" charset="0"/>
              </a:rPr>
              <a:t>Optimizers </a:t>
            </a:r>
            <a:r>
              <a:rPr lang="en-US" sz="2800" b="1" i="0" u="none" strike="noStrike" dirty="0">
                <a:solidFill>
                  <a:srgbClr val="000000"/>
                </a:solidFill>
                <a:effectLst/>
                <a:latin typeface="Times New Roman" panose="02020603050405020304" pitchFamily="18" charset="0"/>
              </a:rPr>
              <a:t>|</a:t>
            </a:r>
            <a:r>
              <a:rPr lang="en-US" sz="2800" b="1" i="0" u="none" strike="noStrike" dirty="0">
                <a:solidFill>
                  <a:srgbClr val="D313AA"/>
                </a:solidFill>
                <a:effectLst/>
                <a:latin typeface="Times New Roman" panose="02020603050405020304" pitchFamily="18" charset="0"/>
              </a:rPr>
              <a:t> Momentum</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9</a:t>
            </a:r>
            <a:endParaRPr sz="2933" b="1" dirty="0">
              <a:solidFill>
                <a:schemeClr val="dk1"/>
              </a:solidFill>
              <a:latin typeface="Arial"/>
              <a:ea typeface="Arial"/>
              <a:cs typeface="Arial"/>
              <a:sym typeface="Arial"/>
            </a:endParaRPr>
          </a:p>
        </p:txBody>
      </p:sp>
      <p:pic>
        <p:nvPicPr>
          <p:cNvPr id="8194" name="Picture 2">
            <a:extLst>
              <a:ext uri="{FF2B5EF4-FFF2-40B4-BE49-F238E27FC236}">
                <a16:creationId xmlns:a16="http://schemas.microsoft.com/office/drawing/2014/main" id="{FD333A27-8F09-6BE5-F48D-F83D09D00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0" y="871600"/>
            <a:ext cx="11158972" cy="33554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0BD7B2D-C05A-A868-E6BE-A776FA222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3" y="4227095"/>
            <a:ext cx="11288074" cy="2029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BA59BE-02C2-A322-C177-B581D528CDF2}"/>
              </a:ext>
            </a:extLst>
          </p:cNvPr>
          <p:cNvSpPr txBox="1"/>
          <p:nvPr/>
        </p:nvSpPr>
        <p:spPr>
          <a:xfrm>
            <a:off x="151354" y="6428915"/>
            <a:ext cx="6096000"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b="0" i="0" u="none" strike="noStrike" dirty="0">
                <a:solidFill>
                  <a:srgbClr val="000000"/>
                </a:solidFill>
                <a:effectLst/>
              </a:rPr>
              <a:t>: </a:t>
            </a:r>
            <a:r>
              <a:rPr lang="en-US" sz="1800" b="0" i="0" u="sng" strike="noStrike" dirty="0">
                <a:solidFill>
                  <a:srgbClr val="0000FF"/>
                </a:solidFill>
                <a:effectLst/>
                <a:hlinkClick r:id="rId6"/>
              </a:rPr>
              <a:t>https://arxiv.org/abs/1609.04747</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52B543CB-5991-C908-827F-8F664BBF4288}"/>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42365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2.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45B6293-968F-9248-E493-DD8A05C0EF10}"/>
              </a:ext>
            </a:extLst>
          </p:cNvPr>
          <p:cNvSpPr txBox="1"/>
          <p:nvPr/>
        </p:nvSpPr>
        <p:spPr>
          <a:xfrm>
            <a:off x="186280" y="871602"/>
            <a:ext cx="8203741" cy="1754326"/>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Grid search across different values of two hyperparameters. For each hyperparameter, </a:t>
            </a:r>
            <a:r>
              <a:rPr lang="en-US" sz="1800" b="1" i="0" u="none" strike="noStrike" dirty="0">
                <a:solidFill>
                  <a:srgbClr val="202122"/>
                </a:solidFill>
                <a:effectLst/>
              </a:rPr>
              <a:t>10 </a:t>
            </a:r>
            <a:r>
              <a:rPr lang="en-US" sz="1800" b="0" i="0" u="none" strike="noStrike" dirty="0">
                <a:solidFill>
                  <a:srgbClr val="202122"/>
                </a:solidFill>
                <a:effectLst/>
              </a:rPr>
              <a:t>different values are considered, so a total of </a:t>
            </a:r>
            <a:r>
              <a:rPr lang="en-US" sz="1800" b="1" i="0" u="none" strike="noStrike" dirty="0">
                <a:solidFill>
                  <a:srgbClr val="202122"/>
                </a:solidFill>
                <a:effectLst/>
              </a:rPr>
              <a:t>100 </a:t>
            </a:r>
            <a:r>
              <a:rPr lang="en-US" sz="1800" b="0" i="0" u="none" strike="noStrike" dirty="0">
                <a:solidFill>
                  <a:srgbClr val="202122"/>
                </a:solidFill>
                <a:effectLst/>
              </a:rPr>
              <a:t>different combinations are evaluated and compared. </a:t>
            </a:r>
          </a:p>
          <a:p>
            <a:pPr algn="just" rtl="0">
              <a:spcBef>
                <a:spcPts val="0"/>
              </a:spcBef>
              <a:spcAft>
                <a:spcPts val="0"/>
              </a:spcAft>
            </a:pPr>
            <a:endParaRPr lang="en-US" b="0" dirty="0">
              <a:effectLst/>
            </a:endParaRPr>
          </a:p>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Blue </a:t>
            </a:r>
            <a:r>
              <a:rPr lang="en-US" sz="1800" b="0" i="0" u="none" strike="noStrike" dirty="0">
                <a:solidFill>
                  <a:srgbClr val="202122"/>
                </a:solidFill>
                <a:effectLst/>
              </a:rPr>
              <a:t>indicates regions with strong results.</a:t>
            </a:r>
          </a:p>
          <a:p>
            <a:pPr marL="285750" indent="-285750" algn="just" rtl="0" fontAlgn="base">
              <a:spcBef>
                <a:spcPts val="0"/>
              </a:spcBef>
              <a:spcAft>
                <a:spcPts val="0"/>
              </a:spcAft>
              <a:buFont typeface="Arial" panose="020B0604020202020204" pitchFamily="34" charset="0"/>
              <a:buChar char="•"/>
            </a:pP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1026" name="Picture 2">
            <a:extLst>
              <a:ext uri="{FF2B5EF4-FFF2-40B4-BE49-F238E27FC236}">
                <a16:creationId xmlns:a16="http://schemas.microsoft.com/office/drawing/2014/main" id="{276ED067-1048-DAAA-4650-6D1CDA0FD9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82" t="2288" r="1205" b="3940"/>
          <a:stretch/>
        </p:blipFill>
        <p:spPr bwMode="auto">
          <a:xfrm>
            <a:off x="151354" y="2637615"/>
            <a:ext cx="5751095" cy="37429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D091B4B-841E-0356-71B9-8C8675BFA1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50001"/>
          <a:stretch/>
        </p:blipFill>
        <p:spPr bwMode="auto">
          <a:xfrm>
            <a:off x="7919072" y="1931461"/>
            <a:ext cx="4154260" cy="4212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17FBF5-FD22-FFAF-EB06-B7362FEF79A7}"/>
              </a:ext>
            </a:extLst>
          </p:cNvPr>
          <p:cNvSpPr txBox="1"/>
          <p:nvPr/>
        </p:nvSpPr>
        <p:spPr>
          <a:xfrm>
            <a:off x="151354" y="6480501"/>
            <a:ext cx="11667669"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B46EEDD0-8A43-7E59-199F-6118E4ED2C67}"/>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6" name="Table 5">
            <a:extLst>
              <a:ext uri="{FF2B5EF4-FFF2-40B4-BE49-F238E27FC236}">
                <a16:creationId xmlns:a16="http://schemas.microsoft.com/office/drawing/2014/main" id="{A83CBA29-5991-C75E-2BEA-F85858C94AFB}"/>
              </a:ext>
            </a:extLst>
          </p:cNvPr>
          <p:cNvGraphicFramePr>
            <a:graphicFrameLocks noGrp="1"/>
          </p:cNvGraphicFramePr>
          <p:nvPr>
            <p:extLst>
              <p:ext uri="{D42A27DB-BD31-4B8C-83A1-F6EECF244321}">
                <p14:modId xmlns:p14="http://schemas.microsoft.com/office/powerpoint/2010/main" val="2583933700"/>
              </p:ext>
            </p:extLst>
          </p:nvPr>
        </p:nvGraphicFramePr>
        <p:xfrm>
          <a:off x="9062742" y="950463"/>
          <a:ext cx="1974225" cy="790104"/>
        </p:xfrm>
        <a:graphic>
          <a:graphicData uri="http://schemas.openxmlformats.org/drawingml/2006/table">
            <a:tbl>
              <a:tblPr/>
              <a:tblGrid>
                <a:gridCol w="658075">
                  <a:extLst>
                    <a:ext uri="{9D8B030D-6E8A-4147-A177-3AD203B41FA5}">
                      <a16:colId xmlns:a16="http://schemas.microsoft.com/office/drawing/2014/main" val="3149979373"/>
                    </a:ext>
                  </a:extLst>
                </a:gridCol>
                <a:gridCol w="658075">
                  <a:extLst>
                    <a:ext uri="{9D8B030D-6E8A-4147-A177-3AD203B41FA5}">
                      <a16:colId xmlns:a16="http://schemas.microsoft.com/office/drawing/2014/main" val="193134611"/>
                    </a:ext>
                  </a:extLst>
                </a:gridCol>
                <a:gridCol w="658075">
                  <a:extLst>
                    <a:ext uri="{9D8B030D-6E8A-4147-A177-3AD203B41FA5}">
                      <a16:colId xmlns:a16="http://schemas.microsoft.com/office/drawing/2014/main" val="2848404075"/>
                    </a:ext>
                  </a:extLst>
                </a:gridCol>
              </a:tblGrid>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61178764"/>
                  </a:ext>
                </a:extLst>
              </a:tr>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18110419"/>
                  </a:ext>
                </a:extLst>
              </a:tr>
            </a:tbl>
          </a:graphicData>
        </a:graphic>
      </p:graphicFrame>
      <p:sp>
        <p:nvSpPr>
          <p:cNvPr id="8" name="Rectangle 2">
            <a:extLst>
              <a:ext uri="{FF2B5EF4-FFF2-40B4-BE49-F238E27FC236}">
                <a16:creationId xmlns:a16="http://schemas.microsoft.com/office/drawing/2014/main" id="{0E439B19-B132-5A5B-BC47-7321086D4C43}"/>
              </a:ext>
            </a:extLst>
          </p:cNvPr>
          <p:cNvSpPr>
            <a:spLocks noChangeArrowheads="1"/>
          </p:cNvSpPr>
          <p:nvPr/>
        </p:nvSpPr>
        <p:spPr bwMode="auto">
          <a:xfrm>
            <a:off x="9062744" y="950306"/>
            <a:ext cx="3468070" cy="53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18646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3. Random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11</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A511B807-6D06-289F-436D-F0725275F913}"/>
              </a:ext>
            </a:extLst>
          </p:cNvPr>
          <p:cNvSpPr txBox="1"/>
          <p:nvPr/>
        </p:nvSpPr>
        <p:spPr>
          <a:xfrm>
            <a:off x="151354" y="921869"/>
            <a:ext cx="11921978"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Random search across different combinations of values for two hyperparameters. In this example, 100 different random choices are evaluated. The </a:t>
            </a:r>
            <a:r>
              <a:rPr lang="en-US" sz="1800" b="0" i="0" u="none" strike="noStrike" dirty="0">
                <a:solidFill>
                  <a:srgbClr val="202122"/>
                </a:solidFill>
                <a:effectLst/>
                <a:highlight>
                  <a:srgbClr val="00FF00"/>
                </a:highlight>
              </a:rPr>
              <a:t>green bars </a:t>
            </a:r>
            <a:r>
              <a:rPr lang="en-US" sz="1800" b="0" i="0" u="none" strike="noStrike" dirty="0">
                <a:solidFill>
                  <a:srgbClr val="202122"/>
                </a:solidFill>
                <a:effectLst/>
              </a:rPr>
              <a:t>show that </a:t>
            </a:r>
            <a:r>
              <a:rPr lang="en-US" sz="1800" b="1" i="0" u="none" strike="noStrike" dirty="0">
                <a:solidFill>
                  <a:srgbClr val="202122"/>
                </a:solidFill>
                <a:effectLst/>
              </a:rPr>
              <a:t>more individual values for each hyperparameter are considered</a:t>
            </a:r>
            <a:r>
              <a:rPr lang="en-US" sz="1800" b="0" i="0" u="none" strike="noStrike" dirty="0">
                <a:solidFill>
                  <a:srgbClr val="202122"/>
                </a:solidFill>
                <a:effectLst/>
              </a:rPr>
              <a:t> compared to a grid search.</a:t>
            </a:r>
            <a:endParaRPr lang="en-US" b="0" dirty="0">
              <a:effectLst/>
            </a:endParaRPr>
          </a:p>
          <a:p>
            <a:pPr lvl="1" algn="just" fontAlgn="base">
              <a:buFont typeface="Arial" panose="020B0604020202020204" pitchFamily="34" charset="0"/>
              <a:buChar char="•"/>
            </a:pPr>
            <a:r>
              <a:rPr lang="en-US" b="0" i="0" u="none" strike="noStrike" dirty="0">
                <a:solidFill>
                  <a:srgbClr val="0000FF"/>
                </a:solidFill>
                <a:effectLst/>
              </a:rPr>
              <a:t> Blue </a:t>
            </a:r>
            <a:r>
              <a:rPr lang="en-US" b="0" i="0" u="none" strike="noStrike" dirty="0">
                <a:solidFill>
                  <a:srgbClr val="202122"/>
                </a:solidFill>
                <a:effectLst/>
              </a:rPr>
              <a:t>indicates regions with strong results.</a:t>
            </a:r>
          </a:p>
          <a:p>
            <a:pPr lvl="1" algn="just" fontAlgn="base">
              <a:buFont typeface="Arial" panose="020B0604020202020204" pitchFamily="34" charset="0"/>
              <a:buChar char="•"/>
            </a:pPr>
            <a:r>
              <a:rPr lang="en-US" dirty="0">
                <a:solidFill>
                  <a:srgbClr val="FF0000"/>
                </a:solidFill>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2050" name="Picture 2">
            <a:extLst>
              <a:ext uri="{FF2B5EF4-FFF2-40B4-BE49-F238E27FC236}">
                <a16:creationId xmlns:a16="http://schemas.microsoft.com/office/drawing/2014/main" id="{FB916950-FF90-031E-083E-87EF4EF7CE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1" t="1899" r="1923" b="3930"/>
          <a:stretch/>
        </p:blipFill>
        <p:spPr bwMode="auto">
          <a:xfrm>
            <a:off x="143332" y="2812113"/>
            <a:ext cx="5407235" cy="35564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BE1879-01C7-E717-1885-C96A84642C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449"/>
          <a:stretch/>
        </p:blipFill>
        <p:spPr bwMode="auto">
          <a:xfrm>
            <a:off x="8349794" y="2352817"/>
            <a:ext cx="3690852" cy="3853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6E2C99-2D66-BACD-ED0C-099CEE458C36}"/>
              </a:ext>
            </a:extLst>
          </p:cNvPr>
          <p:cNvSpPr txBox="1"/>
          <p:nvPr/>
        </p:nvSpPr>
        <p:spPr>
          <a:xfrm>
            <a:off x="143332" y="6460041"/>
            <a:ext cx="11642164"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i="0" u="none" strike="noStrike" dirty="0">
                <a:solidFill>
                  <a:srgbClr val="000000"/>
                </a:solidFill>
                <a:effectLst/>
              </a:rPr>
              <a:t>:</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51AB0585-3E49-4CDA-7C44-D64E3EABDB90}"/>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B4FB412E-56DB-445F-FBB8-3C0961B89CD4}"/>
              </a:ext>
            </a:extLst>
          </p:cNvPr>
          <p:cNvGraphicFramePr>
            <a:graphicFrameLocks noGrp="1"/>
          </p:cNvGraphicFramePr>
          <p:nvPr>
            <p:extLst>
              <p:ext uri="{D42A27DB-BD31-4B8C-83A1-F6EECF244321}">
                <p14:modId xmlns:p14="http://schemas.microsoft.com/office/powerpoint/2010/main" val="204160600"/>
              </p:ext>
            </p:extLst>
          </p:nvPr>
        </p:nvGraphicFramePr>
        <p:xfrm>
          <a:off x="6537154" y="1823185"/>
          <a:ext cx="2566740" cy="1050760"/>
        </p:xfrm>
        <a:graphic>
          <a:graphicData uri="http://schemas.openxmlformats.org/drawingml/2006/table">
            <a:tbl>
              <a:tblPr/>
              <a:tblGrid>
                <a:gridCol w="855580">
                  <a:extLst>
                    <a:ext uri="{9D8B030D-6E8A-4147-A177-3AD203B41FA5}">
                      <a16:colId xmlns:a16="http://schemas.microsoft.com/office/drawing/2014/main" val="535526432"/>
                    </a:ext>
                  </a:extLst>
                </a:gridCol>
                <a:gridCol w="855580">
                  <a:extLst>
                    <a:ext uri="{9D8B030D-6E8A-4147-A177-3AD203B41FA5}">
                      <a16:colId xmlns:a16="http://schemas.microsoft.com/office/drawing/2014/main" val="364714288"/>
                    </a:ext>
                  </a:extLst>
                </a:gridCol>
                <a:gridCol w="855580">
                  <a:extLst>
                    <a:ext uri="{9D8B030D-6E8A-4147-A177-3AD203B41FA5}">
                      <a16:colId xmlns:a16="http://schemas.microsoft.com/office/drawing/2014/main" val="1310630629"/>
                    </a:ext>
                  </a:extLst>
                </a:gridCol>
              </a:tblGrid>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(1, 1)</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43312726"/>
                  </a:ext>
                </a:extLst>
              </a:tr>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98908291"/>
                  </a:ext>
                </a:extLst>
              </a:tr>
            </a:tbl>
          </a:graphicData>
        </a:graphic>
      </p:graphicFrame>
      <p:sp>
        <p:nvSpPr>
          <p:cNvPr id="6" name="Rectangle 1">
            <a:extLst>
              <a:ext uri="{FF2B5EF4-FFF2-40B4-BE49-F238E27FC236}">
                <a16:creationId xmlns:a16="http://schemas.microsoft.com/office/drawing/2014/main" id="{B23CB8E6-2F0F-7B5D-F093-ADC100A81E37}"/>
              </a:ext>
            </a:extLst>
          </p:cNvPr>
          <p:cNvSpPr>
            <a:spLocks noChangeArrowheads="1"/>
          </p:cNvSpPr>
          <p:nvPr/>
        </p:nvSpPr>
        <p:spPr bwMode="auto">
          <a:xfrm>
            <a:off x="6537158" y="1823660"/>
            <a:ext cx="14667074" cy="43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36895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00"/>
                </a:solidFill>
                <a:effectLst/>
                <a:latin typeface="Times New Roman" panose="02020603050405020304" pitchFamily="18" charset="0"/>
              </a:rPr>
              <a:t>Random search </a:t>
            </a:r>
            <a:r>
              <a:rPr lang="en-US" sz="2800" b="1" i="0" u="none" strike="noStrike" dirty="0">
                <a:solidFill>
                  <a:srgbClr val="0000FF"/>
                </a:solidFill>
                <a:effectLst/>
                <a:latin typeface="Times New Roman" panose="02020603050405020304" pitchFamily="18" charset="0"/>
              </a:rPr>
              <a:t>outperforms</a:t>
            </a:r>
            <a:r>
              <a:rPr lang="en-US" sz="2800" b="1" i="0" u="none" strike="noStrike" dirty="0">
                <a:solidFill>
                  <a:srgbClr val="D313AA"/>
                </a:solidFill>
                <a:effectLst/>
                <a:latin typeface="Times New Roman" panose="02020603050405020304" pitchFamily="18" charset="0"/>
              </a:rPr>
              <a:t>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12</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2C3ADD68-B32C-FE76-6FA3-A85E4BD60EC3}"/>
              </a:ext>
            </a:extLst>
          </p:cNvPr>
          <p:cNvSpPr txBox="1"/>
          <p:nvPr/>
        </p:nvSpPr>
        <p:spPr>
          <a:xfrm>
            <a:off x="151354" y="921869"/>
            <a:ext cx="11921978" cy="646331"/>
          </a:xfrm>
          <a:prstGeom prst="rect">
            <a:avLst/>
          </a:prstGeom>
          <a:noFill/>
        </p:spPr>
        <p:txBody>
          <a:bodyPr wrap="square">
            <a:spAutoFit/>
          </a:bodyPr>
          <a:lstStyle/>
          <a:p>
            <a:pPr algn="just" rtl="0">
              <a:spcBef>
                <a:spcPts val="0"/>
              </a:spcBef>
              <a:spcAft>
                <a:spcPts val="0"/>
              </a:spcAft>
            </a:pPr>
            <a:r>
              <a:rPr lang="en-US" sz="1800" b="0" i="0" u="none" strike="noStrike" dirty="0">
                <a:solidFill>
                  <a:srgbClr val="000000"/>
                </a:solidFill>
                <a:effectLst/>
              </a:rPr>
              <a:t>Random search outperforms Grid search because in Random search more individual values for each hyperparameter are considered compared to a grid search.</a:t>
            </a:r>
            <a:endParaRPr lang="en-US" b="0" dirty="0">
              <a:effectLst/>
            </a:endParaRPr>
          </a:p>
        </p:txBody>
      </p:sp>
      <p:pic>
        <p:nvPicPr>
          <p:cNvPr id="3074" name="Picture 2">
            <a:extLst>
              <a:ext uri="{FF2B5EF4-FFF2-40B4-BE49-F238E27FC236}">
                <a16:creationId xmlns:a16="http://schemas.microsoft.com/office/drawing/2014/main" id="{FDBA1F37-C217-4DA3-6E73-DACCCA43F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150" y="3073579"/>
            <a:ext cx="6148839" cy="3117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CC42DF-9349-743D-2294-3C369709018D}"/>
              </a:ext>
            </a:extLst>
          </p:cNvPr>
          <p:cNvSpPr txBox="1"/>
          <p:nvPr/>
        </p:nvSpPr>
        <p:spPr>
          <a:xfrm>
            <a:off x="143332" y="6437174"/>
            <a:ext cx="11802348"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37EC1905-06D4-817E-58DE-52F7A8A5C5B9}"/>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23055F41-696C-6C0F-FE84-69A682C3B681}"/>
              </a:ext>
            </a:extLst>
          </p:cNvPr>
          <p:cNvGraphicFramePr>
            <a:graphicFrameLocks noGrp="1"/>
          </p:cNvGraphicFramePr>
          <p:nvPr>
            <p:extLst>
              <p:ext uri="{D42A27DB-BD31-4B8C-83A1-F6EECF244321}">
                <p14:modId xmlns:p14="http://schemas.microsoft.com/office/powerpoint/2010/main" val="550699189"/>
              </p:ext>
            </p:extLst>
          </p:nvPr>
        </p:nvGraphicFramePr>
        <p:xfrm>
          <a:off x="2826489" y="1704118"/>
          <a:ext cx="1747086" cy="803276"/>
        </p:xfrm>
        <a:graphic>
          <a:graphicData uri="http://schemas.openxmlformats.org/drawingml/2006/table">
            <a:tbl>
              <a:tblPr/>
              <a:tblGrid>
                <a:gridCol w="582362">
                  <a:extLst>
                    <a:ext uri="{9D8B030D-6E8A-4147-A177-3AD203B41FA5}">
                      <a16:colId xmlns:a16="http://schemas.microsoft.com/office/drawing/2014/main" val="308049995"/>
                    </a:ext>
                  </a:extLst>
                </a:gridCol>
                <a:gridCol w="582362">
                  <a:extLst>
                    <a:ext uri="{9D8B030D-6E8A-4147-A177-3AD203B41FA5}">
                      <a16:colId xmlns:a16="http://schemas.microsoft.com/office/drawing/2014/main" val="2683846698"/>
                    </a:ext>
                  </a:extLst>
                </a:gridCol>
                <a:gridCol w="582362">
                  <a:extLst>
                    <a:ext uri="{9D8B030D-6E8A-4147-A177-3AD203B41FA5}">
                      <a16:colId xmlns:a16="http://schemas.microsoft.com/office/drawing/2014/main" val="3428353910"/>
                    </a:ext>
                  </a:extLst>
                </a:gridCol>
              </a:tblGrid>
              <a:tr h="401638">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FF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 2)</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98997263"/>
                  </a:ext>
                </a:extLst>
              </a:tr>
              <a:tr h="401638">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79646"/>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52566500"/>
                  </a:ext>
                </a:extLst>
              </a:tr>
            </a:tbl>
          </a:graphicData>
        </a:graphic>
      </p:graphicFrame>
      <p:sp>
        <p:nvSpPr>
          <p:cNvPr id="6" name="Rectangle 1">
            <a:extLst>
              <a:ext uri="{FF2B5EF4-FFF2-40B4-BE49-F238E27FC236}">
                <a16:creationId xmlns:a16="http://schemas.microsoft.com/office/drawing/2014/main" id="{C2D6AFBB-D1AC-F17A-371D-FAA82EAC01C1}"/>
              </a:ext>
            </a:extLst>
          </p:cNvPr>
          <p:cNvSpPr>
            <a:spLocks noChangeArrowheads="1"/>
          </p:cNvSpPr>
          <p:nvPr/>
        </p:nvSpPr>
        <p:spPr bwMode="auto">
          <a:xfrm>
            <a:off x="1132472" y="1883873"/>
            <a:ext cx="688220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4F10096C-F99A-9C4D-BCB2-0C1D5F1CA865}"/>
              </a:ext>
            </a:extLst>
          </p:cNvPr>
          <p:cNvGraphicFramePr>
            <a:graphicFrameLocks noGrp="1"/>
          </p:cNvGraphicFramePr>
          <p:nvPr>
            <p:extLst>
              <p:ext uri="{D42A27DB-BD31-4B8C-83A1-F6EECF244321}">
                <p14:modId xmlns:p14="http://schemas.microsoft.com/office/powerpoint/2010/main" val="2228515750"/>
              </p:ext>
            </p:extLst>
          </p:nvPr>
        </p:nvGraphicFramePr>
        <p:xfrm>
          <a:off x="5626211" y="1689986"/>
          <a:ext cx="2582778" cy="817408"/>
        </p:xfrm>
        <a:graphic>
          <a:graphicData uri="http://schemas.openxmlformats.org/drawingml/2006/table">
            <a:tbl>
              <a:tblPr/>
              <a:tblGrid>
                <a:gridCol w="860926">
                  <a:extLst>
                    <a:ext uri="{9D8B030D-6E8A-4147-A177-3AD203B41FA5}">
                      <a16:colId xmlns:a16="http://schemas.microsoft.com/office/drawing/2014/main" val="2824436049"/>
                    </a:ext>
                  </a:extLst>
                </a:gridCol>
                <a:gridCol w="860926">
                  <a:extLst>
                    <a:ext uri="{9D8B030D-6E8A-4147-A177-3AD203B41FA5}">
                      <a16:colId xmlns:a16="http://schemas.microsoft.com/office/drawing/2014/main" val="1459029765"/>
                    </a:ext>
                  </a:extLst>
                </a:gridCol>
                <a:gridCol w="860926">
                  <a:extLst>
                    <a:ext uri="{9D8B030D-6E8A-4147-A177-3AD203B41FA5}">
                      <a16:colId xmlns:a16="http://schemas.microsoft.com/office/drawing/2014/main" val="3545274949"/>
                    </a:ext>
                  </a:extLst>
                </a:gridCol>
              </a:tblGrid>
              <a:tr h="408704">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(1, 1)</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507440962"/>
                  </a:ext>
                </a:extLst>
              </a:tr>
              <a:tr h="408704">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02839222"/>
                  </a:ext>
                </a:extLst>
              </a:tr>
            </a:tbl>
          </a:graphicData>
        </a:graphic>
      </p:graphicFrame>
      <p:sp>
        <p:nvSpPr>
          <p:cNvPr id="8" name="Rectangle 2">
            <a:extLst>
              <a:ext uri="{FF2B5EF4-FFF2-40B4-BE49-F238E27FC236}">
                <a16:creationId xmlns:a16="http://schemas.microsoft.com/office/drawing/2014/main" id="{6F53A0A1-21FD-6B78-F119-0A719CB43040}"/>
              </a:ext>
            </a:extLst>
          </p:cNvPr>
          <p:cNvSpPr>
            <a:spLocks noChangeArrowheads="1"/>
          </p:cNvSpPr>
          <p:nvPr/>
        </p:nvSpPr>
        <p:spPr bwMode="auto">
          <a:xfrm>
            <a:off x="6336632" y="1583934"/>
            <a:ext cx="61762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293435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4. Bayesian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13</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5F652FB-6D3A-6138-3ADE-4FE215359712}"/>
              </a:ext>
            </a:extLst>
          </p:cNvPr>
          <p:cNvSpPr txBox="1"/>
          <p:nvPr/>
        </p:nvSpPr>
        <p:spPr>
          <a:xfrm>
            <a:off x="143332" y="921869"/>
            <a:ext cx="11930000"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Methods such as Bayesian optimization </a:t>
            </a:r>
            <a:r>
              <a:rPr lang="en-US" sz="1800" b="1" i="0" u="none" strike="noStrike" dirty="0">
                <a:solidFill>
                  <a:srgbClr val="202122"/>
                </a:solidFill>
                <a:effectLst/>
              </a:rPr>
              <a:t>smartly explore the space</a:t>
            </a:r>
            <a:r>
              <a:rPr lang="en-US" sz="1800" b="0" i="0" u="none" strike="noStrike" dirty="0">
                <a:solidFill>
                  <a:srgbClr val="202122"/>
                </a:solidFill>
                <a:effectLst/>
              </a:rPr>
              <a:t> of potential choices of hyperparameters </a:t>
            </a:r>
            <a:r>
              <a:rPr lang="en-US" sz="1800" b="1" i="0" u="none" strike="noStrike" dirty="0">
                <a:solidFill>
                  <a:srgbClr val="202122"/>
                </a:solidFill>
                <a:effectLst/>
              </a:rPr>
              <a:t>by deciding which combination to explore next based on previous observations</a:t>
            </a:r>
            <a:r>
              <a:rPr lang="en-US" sz="1800" b="0" i="0" u="none" strike="noStrike" dirty="0">
                <a:solidFill>
                  <a:srgbClr val="202122"/>
                </a:solidFill>
                <a:effectLst/>
              </a:rPr>
              <a:t>.</a:t>
            </a:r>
            <a:endParaRPr lang="en-US" b="0" dirty="0">
              <a:effectLst/>
            </a:endParaRPr>
          </a:p>
          <a:p>
            <a:pPr algn="just" rtl="0">
              <a:spcBef>
                <a:spcPts val="0"/>
              </a:spcBef>
              <a:spcAft>
                <a:spcPts val="0"/>
              </a:spcAft>
            </a:pPr>
            <a:br>
              <a:rPr lang="en-US" b="0" dirty="0">
                <a:effectLst/>
              </a:rPr>
            </a:br>
            <a:r>
              <a:rPr lang="en-US" sz="1800" b="0" i="0" u="none" strike="noStrike" dirty="0">
                <a:solidFill>
                  <a:srgbClr val="202122"/>
                </a:solidFill>
                <a:effectLst/>
              </a:rPr>
              <a:t>In practice, Bayesian optimization has been shown to obtain </a:t>
            </a:r>
            <a:r>
              <a:rPr lang="en-US" sz="1800" b="1" i="0" u="none" strike="noStrike" dirty="0">
                <a:solidFill>
                  <a:srgbClr val="202122"/>
                </a:solidFill>
                <a:effectLst/>
              </a:rPr>
              <a:t>better results in fewer evaluations compared to grid search and random search</a:t>
            </a:r>
            <a:r>
              <a:rPr lang="en-US" sz="1800" b="0" i="0" u="none" strike="noStrike" dirty="0">
                <a:solidFill>
                  <a:srgbClr val="202122"/>
                </a:solidFill>
                <a:effectLst/>
              </a:rPr>
              <a:t>, due to the ability to reason about the quality of experiments before they are run.</a:t>
            </a:r>
            <a:endParaRPr lang="en-US" b="0" dirty="0">
              <a:effectLst/>
            </a:endParaRPr>
          </a:p>
        </p:txBody>
      </p:sp>
      <p:sp>
        <p:nvSpPr>
          <p:cNvPr id="5" name="TextBox 4">
            <a:extLst>
              <a:ext uri="{FF2B5EF4-FFF2-40B4-BE49-F238E27FC236}">
                <a16:creationId xmlns:a16="http://schemas.microsoft.com/office/drawing/2014/main" id="{30823F9E-331A-F992-CA13-576636CBDC38}"/>
              </a:ext>
            </a:extLst>
          </p:cNvPr>
          <p:cNvSpPr txBox="1"/>
          <p:nvPr/>
        </p:nvSpPr>
        <p:spPr>
          <a:xfrm>
            <a:off x="143333" y="2828836"/>
            <a:ext cx="5800268" cy="1754326"/>
          </a:xfrm>
          <a:prstGeom prst="rect">
            <a:avLst/>
          </a:prstGeom>
          <a:noFill/>
        </p:spPr>
        <p:txBody>
          <a:bodyPr wrap="square">
            <a:spAutoFit/>
          </a:bodyPr>
          <a:lstStyle/>
          <a:p>
            <a:pPr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 </a:t>
            </a:r>
            <a:r>
              <a:rPr lang="en-US" b="0" i="0" u="none" strike="noStrike" dirty="0">
                <a:solidFill>
                  <a:srgbClr val="0000FF"/>
                </a:solidFill>
                <a:effectLst/>
              </a:rPr>
              <a:t>Blue </a:t>
            </a:r>
            <a:r>
              <a:rPr lang="en-US" b="0" i="0" u="none" strike="noStrike" dirty="0">
                <a:solidFill>
                  <a:srgbClr val="202122"/>
                </a:solidFill>
                <a:effectLst/>
              </a:rPr>
              <a:t>indicates regions with strong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FF0000"/>
                </a:solidFill>
                <a:effectLst/>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202122"/>
                </a:solidFill>
                <a:effectLst/>
              </a:rPr>
              <a:t> </a:t>
            </a:r>
            <a:r>
              <a:rPr lang="en-US" b="0" i="0" u="none" strike="noStrike" dirty="0">
                <a:solidFill>
                  <a:srgbClr val="202122"/>
                </a:solidFill>
                <a:effectLst/>
              </a:rPr>
              <a:t>The green bars show that </a:t>
            </a:r>
            <a:r>
              <a:rPr lang="en-US" b="1" i="0" u="none" strike="noStrike" dirty="0">
                <a:solidFill>
                  <a:srgbClr val="202122"/>
                </a:solidFill>
                <a:effectLst/>
              </a:rPr>
              <a:t>more individual values for each hyperparameter are considered</a:t>
            </a:r>
            <a:r>
              <a:rPr lang="en-US" b="0" i="0" u="none" strike="noStrike" dirty="0">
                <a:solidFill>
                  <a:srgbClr val="202122"/>
                </a:solidFill>
                <a:effectLst/>
              </a:rPr>
              <a:t> compared to a grid search.</a:t>
            </a:r>
          </a:p>
        </p:txBody>
      </p:sp>
      <p:pic>
        <p:nvPicPr>
          <p:cNvPr id="4098" name="Picture 2">
            <a:extLst>
              <a:ext uri="{FF2B5EF4-FFF2-40B4-BE49-F238E27FC236}">
                <a16:creationId xmlns:a16="http://schemas.microsoft.com/office/drawing/2014/main" id="{D26F14CE-7E86-6E74-D27F-B463D1D36B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1" t="-161" b="3428"/>
          <a:stretch/>
        </p:blipFill>
        <p:spPr bwMode="auto">
          <a:xfrm>
            <a:off x="6096001" y="2357281"/>
            <a:ext cx="5977332" cy="39428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08AFD3-E83D-2431-CEC1-CE35BF3C34E9}"/>
              </a:ext>
            </a:extLst>
          </p:cNvPr>
          <p:cNvSpPr txBox="1"/>
          <p:nvPr/>
        </p:nvSpPr>
        <p:spPr>
          <a:xfrm>
            <a:off x="143332" y="6460041"/>
            <a:ext cx="11735542"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EF328EB-57F6-0351-AA3D-EF4F727CE33B}"/>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6375025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5. Adaptive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14</a:t>
            </a:r>
            <a:endParaRPr sz="2933" b="1" dirty="0">
              <a:solidFill>
                <a:schemeClr val="dk1"/>
              </a:solidFill>
              <a:latin typeface="Arial"/>
              <a:ea typeface="Arial"/>
              <a:cs typeface="Arial"/>
              <a:sym typeface="Arial"/>
            </a:endParaRPr>
          </a:p>
        </p:txBody>
      </p:sp>
      <p:pic>
        <p:nvPicPr>
          <p:cNvPr id="5122" name="Picture 2">
            <a:extLst>
              <a:ext uri="{FF2B5EF4-FFF2-40B4-BE49-F238E27FC236}">
                <a16:creationId xmlns:a16="http://schemas.microsoft.com/office/drawing/2014/main" id="{8EC41A6B-31F5-E688-9372-2D6A532DC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1704117"/>
            <a:ext cx="576262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C0817B0-D9FD-9FCA-6755-38E54A0B2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3511700"/>
            <a:ext cx="6330142" cy="2261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60E3B4-B373-3B54-A6C6-C1E0264C92A6}"/>
              </a:ext>
            </a:extLst>
          </p:cNvPr>
          <p:cNvSpPr txBox="1"/>
          <p:nvPr/>
        </p:nvSpPr>
        <p:spPr>
          <a:xfrm>
            <a:off x="151354" y="5934670"/>
            <a:ext cx="11522654" cy="923330"/>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Adaptive Hyperparameter Tuning</a:t>
            </a:r>
            <a:endParaRPr lang="da-DK" b="0" dirty="0">
              <a:effectLst/>
            </a:endParaRPr>
          </a:p>
          <a:p>
            <a:pPr indent="457200" rtl="0">
              <a:spcBef>
                <a:spcPts val="0"/>
              </a:spcBef>
              <a:spcAft>
                <a:spcPts val="0"/>
              </a:spcAft>
            </a:pPr>
            <a:r>
              <a:rPr lang="da-DK" b="0" i="0" u="none" strike="noStrike" dirty="0">
                <a:solidFill>
                  <a:srgbClr val="000000"/>
                </a:solidFill>
                <a:effectLst/>
              </a:rPr>
              <a:t>1.  </a:t>
            </a:r>
            <a:r>
              <a:rPr lang="da-DK" b="0" i="0" u="sng" strike="noStrike" dirty="0">
                <a:solidFill>
                  <a:srgbClr val="0000FF"/>
                </a:solidFill>
                <a:effectLst/>
                <a:hlinkClick r:id="rId6"/>
              </a:rPr>
              <a:t>https://arxiv.org/abs/2107.00275</a:t>
            </a:r>
            <a:r>
              <a:rPr lang="da-DK" b="0" i="0" u="none" strike="noStrike" dirty="0">
                <a:solidFill>
                  <a:srgbClr val="000000"/>
                </a:solidFill>
                <a:effectLst/>
              </a:rPr>
              <a:t>      </a:t>
            </a:r>
            <a:endParaRPr lang="da-DK" b="0" dirty="0">
              <a:effectLst/>
            </a:endParaRPr>
          </a:p>
          <a:p>
            <a:pPr indent="457200" rtl="0">
              <a:spcBef>
                <a:spcPts val="0"/>
              </a:spcBef>
              <a:spcAft>
                <a:spcPts val="0"/>
              </a:spcAft>
            </a:pPr>
            <a:r>
              <a:rPr lang="da-DK" b="0" i="0" u="none" strike="noStrike" dirty="0">
                <a:solidFill>
                  <a:srgbClr val="000000"/>
                </a:solidFill>
                <a:effectLst/>
              </a:rPr>
              <a:t>2.  </a:t>
            </a:r>
            <a:r>
              <a:rPr lang="da-DK" b="0" i="0" u="sng" strike="noStrike" dirty="0">
                <a:solidFill>
                  <a:srgbClr val="0000FF"/>
                </a:solidFill>
                <a:effectLst/>
                <a:hlinkClick r:id="rId7"/>
              </a:rPr>
              <a:t>https://determined.ai/assets/images/resources/AdaptiveHyperparameterTuning.pdf</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A872A3C-3B38-3BFB-6662-C433B7F2B319}"/>
              </a:ext>
            </a:extLst>
          </p:cNvPr>
          <p:cNvSpPr/>
          <p:nvPr/>
        </p:nvSpPr>
        <p:spPr>
          <a:xfrm>
            <a:off x="151354" y="5904430"/>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Rectangle: Rounded Corners 3">
            <a:extLst>
              <a:ext uri="{FF2B5EF4-FFF2-40B4-BE49-F238E27FC236}">
                <a16:creationId xmlns:a16="http://schemas.microsoft.com/office/drawing/2014/main" id="{2A27F8CD-2D17-B01C-E949-57232C17562D}"/>
              </a:ext>
            </a:extLst>
          </p:cNvPr>
          <p:cNvSpPr/>
          <p:nvPr/>
        </p:nvSpPr>
        <p:spPr>
          <a:xfrm>
            <a:off x="143332" y="907851"/>
            <a:ext cx="9777663" cy="719984"/>
          </a:xfrm>
          <a:prstGeom prst="roundRect">
            <a:avLst/>
          </a:prstGeom>
          <a:solidFill>
            <a:schemeClr val="accent2">
              <a:lumMod val="20000"/>
              <a:lumOff val="8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a:t>
            </a:r>
            <a:r>
              <a:rPr lang="en-US" b="0" i="0" u="none" strike="noStrike" dirty="0">
                <a:solidFill>
                  <a:srgbClr val="000000"/>
                </a:solidFill>
                <a:effectLst/>
              </a:rPr>
              <a:t>Adaptive search is not a general approach.</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Main idea: We are not willing to watch a game that one side is winning by a large margin.</a:t>
            </a:r>
          </a:p>
        </p:txBody>
      </p:sp>
    </p:spTree>
    <p:extLst>
      <p:ext uri="{BB962C8B-B14F-4D97-AF65-F5344CB8AC3E}">
        <p14:creationId xmlns:p14="http://schemas.microsoft.com/office/powerpoint/2010/main" val="39256736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Adaptive search </a:t>
            </a:r>
            <a:r>
              <a:rPr lang="en-US" sz="2800" b="1" i="0" u="none" strike="noStrike" dirty="0">
                <a:solidFill>
                  <a:srgbClr val="000000"/>
                </a:solidFill>
                <a:effectLst/>
                <a:latin typeface="Times New Roman" panose="02020603050405020304" pitchFamily="18" charset="0"/>
              </a:rPr>
              <a:t>| </a:t>
            </a:r>
            <a:r>
              <a:rPr lang="en-US" sz="2933" b="1" dirty="0">
                <a:solidFill>
                  <a:srgbClr val="2626FA"/>
                </a:solidFill>
                <a:latin typeface="Times New Roman"/>
                <a:cs typeface="Times New Roman"/>
              </a:rPr>
              <a:t>a simplified</a:t>
            </a:r>
            <a:r>
              <a:rPr lang="en-US" sz="2800" b="1" i="0" u="none" strike="noStrike" dirty="0">
                <a:solidFill>
                  <a:srgbClr val="00B0F0"/>
                </a:solidFill>
                <a:effectLst/>
                <a:latin typeface="Times New Roman" panose="02020603050405020304" pitchFamily="18" charset="0"/>
              </a:rPr>
              <a:t> </a:t>
            </a:r>
            <a:r>
              <a:rPr lang="en-US" sz="2933" b="1" dirty="0">
                <a:solidFill>
                  <a:srgbClr val="2626FA"/>
                </a:solidFill>
                <a:latin typeface="Times New Roman"/>
                <a:cs typeface="Times New Roman"/>
              </a:rPr>
              <a:t>example</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15</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8A9642A0-2796-EBE3-B355-50AEE5F50B9D}"/>
              </a:ext>
            </a:extLst>
          </p:cNvPr>
          <p:cNvSpPr txBox="1"/>
          <p:nvPr/>
        </p:nvSpPr>
        <p:spPr>
          <a:xfrm>
            <a:off x="143331" y="871602"/>
            <a:ext cx="11930000" cy="3098284"/>
          </a:xfrm>
          <a:prstGeom prst="rect">
            <a:avLst/>
          </a:prstGeom>
          <a:noFill/>
        </p:spPr>
        <p:txBody>
          <a:bodyPr wrap="square">
            <a:spAutoFit/>
          </a:bodyPr>
          <a:lstStyle/>
          <a:p>
            <a:pPr rtl="0">
              <a:spcBef>
                <a:spcPts val="0"/>
              </a:spcBef>
              <a:spcAft>
                <a:spcPts val="1000"/>
              </a:spcAft>
            </a:pPr>
            <a:r>
              <a:rPr lang="en-US" sz="1800" b="0" i="0" u="none" strike="noStrike" dirty="0">
                <a:solidFill>
                  <a:srgbClr val="000000"/>
                </a:solidFill>
                <a:effectLst/>
              </a:rPr>
              <a:t>There are seven hyperparameters here: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1</a:t>
            </a:r>
            <a:r>
              <a:rPr lang="en-US" sz="1800" b="0" i="0" u="none" strike="noStrike" dirty="0">
                <a:solidFill>
                  <a:srgbClr val="000000"/>
                </a:solidFill>
                <a:effectLst/>
              </a:rPr>
              <a:t>. We use the value of the first row for the first six hyperparameters but all values of the seventh hyperparameter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2</a:t>
            </a:r>
            <a:r>
              <a:rPr lang="en-US" sz="1800" b="0" i="0" u="none" strike="noStrike" dirty="0">
                <a:solidFill>
                  <a:srgbClr val="000000"/>
                </a:solidFill>
                <a:effectLst/>
              </a:rPr>
              <a:t>. The calculations continue with the first row of the first five hyperparameters, the second row of the sixth hyperparameter (learning rate), and all rows of seven hyperparameters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3</a:t>
            </a:r>
            <a:r>
              <a:rPr lang="en-US" sz="1800" b="0" i="0" u="none" strike="noStrike" dirty="0">
                <a:solidFill>
                  <a:srgbClr val="000000"/>
                </a:solidFill>
                <a:effectLst/>
              </a:rPr>
              <a:t>. We repeat the second step, except that we choose the third row and again the fourth row for the sixth parameter (learning rate).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4</a:t>
            </a:r>
            <a:r>
              <a:rPr lang="en-US" sz="1800" b="0" i="0" u="none" strike="noStrike" dirty="0">
                <a:solidFill>
                  <a:srgbClr val="000000"/>
                </a:solidFill>
                <a:effectLst/>
              </a:rPr>
              <a:t>. The results show that "Adam" had much better results than other optimizers when calculating all 36 combinations. So we only use Adam as the optimizer for doing other scenarios. </a:t>
            </a:r>
            <a:endParaRPr lang="en-US" dirty="0"/>
          </a:p>
        </p:txBody>
      </p:sp>
      <p:pic>
        <p:nvPicPr>
          <p:cNvPr id="9218" name="Picture 2">
            <a:extLst>
              <a:ext uri="{FF2B5EF4-FFF2-40B4-BE49-F238E27FC236}">
                <a16:creationId xmlns:a16="http://schemas.microsoft.com/office/drawing/2014/main" id="{B0EC29A2-DB37-96E4-AB76-CB41C80B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1" y="4055537"/>
            <a:ext cx="9562341" cy="268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55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6. Early Stopping</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E1B6AF7A-C631-9B47-2587-87AEBDCDAAFA}"/>
              </a:ext>
            </a:extLst>
          </p:cNvPr>
          <p:cNvSpPr txBox="1"/>
          <p:nvPr/>
        </p:nvSpPr>
        <p:spPr>
          <a:xfrm>
            <a:off x="149275" y="889945"/>
            <a:ext cx="11918114" cy="2862322"/>
          </a:xfrm>
          <a:prstGeom prst="rect">
            <a:avLst/>
          </a:prstGeom>
          <a:noFill/>
        </p:spPr>
        <p:txBody>
          <a:bodyPr wrap="square">
            <a:spAutoFit/>
          </a:bodyPr>
          <a:lstStyle/>
          <a:p>
            <a:pPr algn="just" rtl="0">
              <a:spcBef>
                <a:spcPts val="0"/>
              </a:spcBef>
              <a:spcAft>
                <a:spcPts val="0"/>
              </a:spcAft>
            </a:pPr>
            <a:r>
              <a:rPr lang="en-US" b="0" i="0" u="none" strike="noStrike" dirty="0">
                <a:solidFill>
                  <a:srgbClr val="000000"/>
                </a:solidFill>
                <a:effectLst/>
              </a:rPr>
              <a:t>A major challenge in NN: Training time</a:t>
            </a:r>
            <a:endParaRPr lang="en-US" b="0" dirty="0">
              <a:effectLst/>
            </a:endParaRP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little time = underfit </a:t>
            </a: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much time = overfit</a:t>
            </a:r>
          </a:p>
          <a:p>
            <a:pPr marL="457200"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1</a:t>
            </a:r>
            <a:r>
              <a:rPr lang="en-US" b="0" i="0" u="none" strike="noStrike" dirty="0">
                <a:solidFill>
                  <a:srgbClr val="000000"/>
                </a:solidFill>
                <a:effectLst/>
              </a:rPr>
              <a:t>: </a:t>
            </a:r>
            <a:r>
              <a:rPr lang="en-US" b="0" i="0" u="none" strike="noStrike" dirty="0">
                <a:solidFill>
                  <a:srgbClr val="292929"/>
                </a:solidFill>
                <a:effectLst/>
              </a:rPr>
              <a:t> </a:t>
            </a:r>
            <a:endParaRPr lang="en-US" b="0" i="0" u="none" strike="noStrike" dirty="0">
              <a:solidFill>
                <a:srgbClr val="000000"/>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292929"/>
                </a:solidFill>
                <a:effectLst/>
              </a:rPr>
              <a:t>To stop training as soon as the validation error reaches a minimum.</a:t>
            </a:r>
          </a:p>
          <a:p>
            <a:pPr lvl="1"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2 </a:t>
            </a:r>
            <a:r>
              <a:rPr lang="en-US" b="0" i="0" u="none" strike="noStrike" dirty="0">
                <a:solidFill>
                  <a:srgbClr val="000000"/>
                </a:solidFill>
                <a:effectLst/>
              </a:rPr>
              <a:t>(for Stochastic and Mini-batch Gradient Descent): </a:t>
            </a:r>
            <a:endParaRPr lang="en-US" b="0" i="0" u="none" strike="noStrike" dirty="0">
              <a:solidFill>
                <a:srgbClr val="292929"/>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000000"/>
                </a:solidFill>
                <a:effectLst/>
              </a:rPr>
              <a:t>To stop only after the validation error has been above the minimum for some time (when you are confident that the model will not do any better).</a:t>
            </a:r>
            <a:endParaRPr lang="en-US" b="0" i="0" u="none" strike="noStrike" dirty="0">
              <a:solidFill>
                <a:srgbClr val="292929"/>
              </a:solidFill>
              <a:effectLst/>
            </a:endParaRPr>
          </a:p>
        </p:txBody>
      </p:sp>
      <p:pic>
        <p:nvPicPr>
          <p:cNvPr id="6146" name="Picture 2">
            <a:extLst>
              <a:ext uri="{FF2B5EF4-FFF2-40B4-BE49-F238E27FC236}">
                <a16:creationId xmlns:a16="http://schemas.microsoft.com/office/drawing/2014/main" id="{6B3F1DC6-DB41-618D-EA96-45F8D52C0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3794583"/>
            <a:ext cx="4669300" cy="305594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534E7F0-12D4-841D-EC1E-27F5ABAA3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753" y="3717932"/>
            <a:ext cx="5310915" cy="300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34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91946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475987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2994</TotalTime>
  <Words>4169</Words>
  <Application>Microsoft Office PowerPoint</Application>
  <PresentationFormat>Widescreen</PresentationFormat>
  <Paragraphs>657</Paragraphs>
  <Slides>93</Slides>
  <Notes>92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-apple-system</vt:lpstr>
      <vt:lpstr>Arial</vt:lpstr>
      <vt:lpstr>Calibri</vt:lpstr>
      <vt:lpstr>Calibri Light</vt:lpstr>
      <vt:lpstr>Consolas</vt:lpstr>
      <vt:lpstr>Lobster</vt:lpstr>
      <vt:lpstr>Times New Roman</vt:lpstr>
      <vt:lpstr>Wingdings</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Paper</vt:lpstr>
      <vt:lpstr>The magnitude of variables </vt:lpstr>
      <vt:lpstr>The magnitude of variables </vt:lpstr>
      <vt:lpstr>PowerPoint Presentation</vt:lpstr>
      <vt:lpstr>Important Activities Undertaken During this Week</vt:lpstr>
      <vt:lpstr>Analyzing Missing Data Patterns</vt:lpstr>
      <vt:lpstr>Literature Review | Missing data</vt:lpstr>
      <vt:lpstr>Literature Review | Missing data</vt:lpstr>
      <vt:lpstr>PowerPoint Presentation</vt:lpstr>
      <vt:lpstr>H</vt:lpstr>
      <vt:lpstr>PowerPoint Presentation</vt:lpstr>
      <vt:lpstr>Hyperparameter Optimization methods</vt:lpstr>
      <vt:lpstr>Parameter vs. Hyperparameters</vt:lpstr>
      <vt:lpstr>Hyperparameters in neural networks</vt:lpstr>
      <vt:lpstr>Batch size, iterations, epochs</vt:lpstr>
      <vt:lpstr>Cross join</vt:lpstr>
      <vt:lpstr>Hyperparameter Optimization methods</vt:lpstr>
      <vt:lpstr>1. Gradient-based optimization</vt:lpstr>
      <vt:lpstr>1. Gradient-based optimization</vt:lpstr>
      <vt:lpstr>Optimizers | Momentum</vt:lpstr>
      <vt:lpstr>2. Grid search</vt:lpstr>
      <vt:lpstr>3. Random search</vt:lpstr>
      <vt:lpstr>Random search outperforms Grid search</vt:lpstr>
      <vt:lpstr>4. Bayesian optimization</vt:lpstr>
      <vt:lpstr>5. Adaptive search</vt:lpstr>
      <vt:lpstr>Adaptive search | a simplified example</vt:lpstr>
      <vt:lpstr>6. Early Stopping</vt:lpstr>
      <vt:lpstr>S</vt:lpstr>
      <vt:lpstr>PowerPoint Presentation</vt:lpstr>
      <vt:lpstr>Big picture</vt:lpstr>
      <vt:lpstr>Multi-class/lable</vt:lpstr>
      <vt:lpstr>N unique | unique | value count</vt:lpstr>
      <vt:lpstr>Missing streak exploration</vt:lpstr>
      <vt:lpst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33</cp:revision>
  <dcterms:created xsi:type="dcterms:W3CDTF">2023-07-12T20:54:41Z</dcterms:created>
  <dcterms:modified xsi:type="dcterms:W3CDTF">2023-08-08T17:34:05Z</dcterms:modified>
</cp:coreProperties>
</file>